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76"/>
  </p:notesMasterIdLst>
  <p:sldIdLst>
    <p:sldId id="256" r:id="rId2"/>
    <p:sldId id="286" r:id="rId3"/>
    <p:sldId id="285" r:id="rId4"/>
    <p:sldId id="287" r:id="rId5"/>
    <p:sldId id="288" r:id="rId6"/>
    <p:sldId id="289" r:id="rId7"/>
    <p:sldId id="290" r:id="rId8"/>
    <p:sldId id="291" r:id="rId9"/>
    <p:sldId id="293" r:id="rId10"/>
    <p:sldId id="300" r:id="rId11"/>
    <p:sldId id="299" r:id="rId12"/>
    <p:sldId id="302" r:id="rId13"/>
    <p:sldId id="301" r:id="rId14"/>
    <p:sldId id="303" r:id="rId15"/>
    <p:sldId id="304" r:id="rId16"/>
    <p:sldId id="321" r:id="rId17"/>
    <p:sldId id="322" r:id="rId18"/>
    <p:sldId id="323" r:id="rId19"/>
    <p:sldId id="305" r:id="rId20"/>
    <p:sldId id="311" r:id="rId21"/>
    <p:sldId id="307" r:id="rId22"/>
    <p:sldId id="306" r:id="rId23"/>
    <p:sldId id="308" r:id="rId24"/>
    <p:sldId id="309" r:id="rId25"/>
    <p:sldId id="310" r:id="rId26"/>
    <p:sldId id="261" r:id="rId27"/>
    <p:sldId id="292" r:id="rId28"/>
    <p:sldId id="326" r:id="rId29"/>
    <p:sldId id="258" r:id="rId30"/>
    <p:sldId id="259" r:id="rId31"/>
    <p:sldId id="260" r:id="rId32"/>
    <p:sldId id="263" r:id="rId33"/>
    <p:sldId id="295" r:id="rId34"/>
    <p:sldId id="297" r:id="rId35"/>
    <p:sldId id="264" r:id="rId36"/>
    <p:sldId id="265" r:id="rId37"/>
    <p:sldId id="262" r:id="rId38"/>
    <p:sldId id="296" r:id="rId39"/>
    <p:sldId id="266" r:id="rId40"/>
    <p:sldId id="316" r:id="rId41"/>
    <p:sldId id="336" r:id="rId42"/>
    <p:sldId id="317" r:id="rId43"/>
    <p:sldId id="337" r:id="rId44"/>
    <p:sldId id="312" r:id="rId45"/>
    <p:sldId id="339" r:id="rId46"/>
    <p:sldId id="329" r:id="rId47"/>
    <p:sldId id="338" r:id="rId48"/>
    <p:sldId id="341" r:id="rId49"/>
    <p:sldId id="342" r:id="rId50"/>
    <p:sldId id="330" r:id="rId51"/>
    <p:sldId id="267" r:id="rId52"/>
    <p:sldId id="314" r:id="rId53"/>
    <p:sldId id="271" r:id="rId54"/>
    <p:sldId id="277" r:id="rId55"/>
    <p:sldId id="278" r:id="rId56"/>
    <p:sldId id="268" r:id="rId57"/>
    <p:sldId id="335" r:id="rId58"/>
    <p:sldId id="313" r:id="rId59"/>
    <p:sldId id="273" r:id="rId60"/>
    <p:sldId id="272" r:id="rId61"/>
    <p:sldId id="343" r:id="rId62"/>
    <p:sldId id="344" r:id="rId63"/>
    <p:sldId id="270" r:id="rId64"/>
    <p:sldId id="275" r:id="rId65"/>
    <p:sldId id="345" r:id="rId66"/>
    <p:sldId id="274" r:id="rId67"/>
    <p:sldId id="315" r:id="rId68"/>
    <p:sldId id="327" r:id="rId69"/>
    <p:sldId id="324" r:id="rId70"/>
    <p:sldId id="331" r:id="rId71"/>
    <p:sldId id="279" r:id="rId72"/>
    <p:sldId id="280" r:id="rId73"/>
    <p:sldId id="346" r:id="rId74"/>
    <p:sldId id="325"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3490" autoAdjust="0"/>
    <p:restoredTop sz="94660" autoAdjust="0"/>
  </p:normalViewPr>
  <p:slideViewPr>
    <p:cSldViewPr snapToGrid="0">
      <p:cViewPr>
        <p:scale>
          <a:sx n="63" d="100"/>
          <a:sy n="63" d="100"/>
        </p:scale>
        <p:origin x="96" y="128"/>
      </p:cViewPr>
      <p:guideLst/>
    </p:cSldViewPr>
  </p:slideViewPr>
  <p:outlineViewPr>
    <p:cViewPr>
      <p:scale>
        <a:sx n="33" d="100"/>
        <a:sy n="33" d="100"/>
      </p:scale>
      <p:origin x="0" y="-82336"/>
    </p:cViewPr>
  </p:outlineViewPr>
  <p:notesTextViewPr>
    <p:cViewPr>
      <p:scale>
        <a:sx n="1" d="1"/>
        <a:sy n="1" d="1"/>
      </p:scale>
      <p:origin x="0" y="0"/>
    </p:cViewPr>
  </p:notesTextViewPr>
  <p:sorterViewPr>
    <p:cViewPr varScale="1">
      <p:scale>
        <a:sx n="1" d="1"/>
        <a:sy n="1" d="1"/>
      </p:scale>
      <p:origin x="0" y="0"/>
    </p:cViewPr>
  </p:sorterViewPr>
  <p:notesViewPr>
    <p:cSldViewPr snapToGrid="0">
      <p:cViewPr>
        <p:scale>
          <a:sx n="136" d="100"/>
          <a:sy n="136" d="100"/>
        </p:scale>
        <p:origin x="864" y="-166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547FE7-F657-41F8-BD5E-E9D316BAE58C}" type="datetimeFigureOut">
              <a:rPr lang="en-US" smtClean="0"/>
              <a:t>8/8/2016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B0D6DE-5F17-44FE-B278-584EB6F33F87}" type="slidenum">
              <a:rPr lang="en-US" smtClean="0"/>
              <a:t>‹#›</a:t>
            </a:fld>
            <a:endParaRPr lang="en-US"/>
          </a:p>
        </p:txBody>
      </p:sp>
    </p:spTree>
    <p:extLst>
      <p:ext uri="{BB962C8B-B14F-4D97-AF65-F5344CB8AC3E}">
        <p14:creationId xmlns:p14="http://schemas.microsoft.com/office/powerpoint/2010/main" val="3412631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dirty="0" smtClean="0"/>
              <a:t>“Ecuador is one of the most environmentally diverse countries in the world, and it has contributed notably to the environmental sciences. The first scientific expedition to measure the circumference of the Earth, led by Charles-Marie de La </a:t>
            </a:r>
            <a:r>
              <a:rPr lang="en-US" dirty="0" err="1" smtClean="0"/>
              <a:t>Condamine</a:t>
            </a:r>
            <a:r>
              <a:rPr lang="en-US" dirty="0" smtClean="0"/>
              <a:t>   of France, was based in Ecuador; and research in Ecuador by the renowned naturalists Alexander von Humboldt of Prussia and Charles Darwin of England helped establish basic theories of modern geography, ecology, and evolutionary biology. Ecuador has a rich cultural heritage. Much of what is now Ecuador came to be included in the Inca empire, the largest political unit of pre-Columbian America. Economically, Ecuador became known for exporting Panama hats (straw hats so named because they were shipped to Panama in the mid-18th century and bought by traveling gold seekers and because they were worn by Panama Canal work crews in the early 19th century) and agricultural products, notably cacao  (the source of cocoa beans), bananas, and flowers. It is a major exporter of petroleum and an increasingly important tourist destination. Its history has been marked by political and economic challenges, including long periods of military rule, boom-and-bust economic cycles, and inequitable distributions of wealth. Ecuador is unusual among Latin American countries in having two major </a:t>
            </a:r>
            <a:r>
              <a:rPr lang="en-US" dirty="0" err="1" smtClean="0"/>
              <a:t>centres</a:t>
            </a:r>
            <a:r>
              <a:rPr lang="en-US" dirty="0" smtClean="0"/>
              <a:t> of population and commerce, the vibrant port city of Guayaquil acting as a counterbalance to the capital, Quito, located in the Andean highlands in the north-central part of the country.”</a:t>
            </a:r>
          </a:p>
          <a:p>
            <a:r>
              <a:rPr lang="en-US" b="1" dirty="0"/>
              <a:t>  </a:t>
            </a:r>
            <a:endParaRPr lang="en-US" dirty="0"/>
          </a:p>
          <a:p>
            <a:r>
              <a:rPr lang="en-US" dirty="0"/>
              <a:t>Encyclopaedia </a:t>
            </a:r>
            <a:r>
              <a:rPr lang="en-US" dirty="0" err="1"/>
              <a:t>Brittanica</a:t>
            </a:r>
            <a:r>
              <a:rPr lang="en-US" dirty="0"/>
              <a:t> </a:t>
            </a:r>
            <a:r>
              <a:rPr lang="en-US" dirty="0" smtClean="0"/>
              <a:t> retrieved  </a:t>
            </a:r>
            <a:r>
              <a:rPr lang="en-US" dirty="0"/>
              <a:t>from http://library.eb.com/levels/referencecenter/article/106215</a:t>
            </a:r>
          </a:p>
          <a:p>
            <a:endParaRPr lang="en-US" dirty="0"/>
          </a:p>
          <a:p>
            <a:r>
              <a:rPr lang="en-US" b="1" dirty="0"/>
              <a:t> </a:t>
            </a:r>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1</a:t>
            </a:fld>
            <a:endParaRPr lang="en-US"/>
          </a:p>
        </p:txBody>
      </p:sp>
    </p:spTree>
    <p:extLst>
      <p:ext uri="{BB962C8B-B14F-4D97-AF65-F5344CB8AC3E}">
        <p14:creationId xmlns:p14="http://schemas.microsoft.com/office/powerpoint/2010/main" val="1730823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Photo from Ecuador section of World </a:t>
            </a:r>
            <a:r>
              <a:rPr lang="en-US" baseline="0" dirty="0" err="1" smtClean="0"/>
              <a:t>Factbook</a:t>
            </a:r>
            <a:r>
              <a:rPr lang="en-US" baseline="0" dirty="0" smtClean="0"/>
              <a:t> retrieved from  </a:t>
            </a:r>
            <a:r>
              <a:rPr lang="en-US" sz="1200" u="sng" kern="1200" dirty="0" smtClean="0">
                <a:solidFill>
                  <a:schemeClr val="tx1"/>
                </a:solidFill>
                <a:effectLst/>
                <a:latin typeface="+mn-lt"/>
                <a:ea typeface="+mn-ea"/>
                <a:cs typeface="+mn-cs"/>
              </a:rPr>
              <a:t>https://www.cia.gov/library/publications/the-world-factbook</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0B0D6DE-5F17-44FE-B278-584EB6F33F87}" type="slidenum">
              <a:rPr lang="en-US" smtClean="0"/>
              <a:t>10</a:t>
            </a:fld>
            <a:endParaRPr lang="en-US"/>
          </a:p>
        </p:txBody>
      </p:sp>
    </p:spTree>
    <p:extLst>
      <p:ext uri="{BB962C8B-B14F-4D97-AF65-F5344CB8AC3E}">
        <p14:creationId xmlns:p14="http://schemas.microsoft.com/office/powerpoint/2010/main" val="3127406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Photos in Galápagos clockwise from bottom left : </a:t>
            </a:r>
            <a:r>
              <a:rPr lang="en-US" dirty="0" err="1" smtClean="0"/>
              <a:t>Nascar</a:t>
            </a:r>
            <a:r>
              <a:rPr lang="en-US" dirty="0" smtClean="0"/>
              <a:t> Booby</a:t>
            </a:r>
            <a:r>
              <a:rPr lang="en-US" baseline="0" dirty="0" smtClean="0"/>
              <a:t> or  ‘Masked Booby’, Waved Albatrosses,  Magnificent Frigate Bird at mating time, Brown Pelican</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All photos from Ecuador section of World </a:t>
            </a:r>
            <a:r>
              <a:rPr lang="en-US" baseline="0" dirty="0" err="1" smtClean="0"/>
              <a:t>Factbook</a:t>
            </a:r>
            <a:r>
              <a:rPr lang="en-US" baseline="0" dirty="0" smtClean="0"/>
              <a:t> retrieved from  </a:t>
            </a:r>
            <a:r>
              <a:rPr lang="en-US" sz="1200" u="sng" kern="1200" dirty="0" smtClean="0">
                <a:solidFill>
                  <a:schemeClr val="tx1"/>
                </a:solidFill>
                <a:effectLst/>
                <a:latin typeface="+mn-lt"/>
                <a:ea typeface="+mn-ea"/>
                <a:cs typeface="+mn-cs"/>
              </a:rPr>
              <a:t>https://www.cia.gov/library/publications/the-world-factbook</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11</a:t>
            </a:fld>
            <a:endParaRPr lang="en-US"/>
          </a:p>
        </p:txBody>
      </p:sp>
    </p:spTree>
    <p:extLst>
      <p:ext uri="{BB962C8B-B14F-4D97-AF65-F5344CB8AC3E}">
        <p14:creationId xmlns:p14="http://schemas.microsoft.com/office/powerpoint/2010/main" val="2171458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Galápagos photos  from Ecuador section of World </a:t>
            </a:r>
            <a:r>
              <a:rPr lang="en-US" baseline="0" dirty="0" err="1" smtClean="0"/>
              <a:t>Factbook</a:t>
            </a:r>
            <a:r>
              <a:rPr lang="en-US" baseline="0" dirty="0" smtClean="0"/>
              <a:t> retrieved from  </a:t>
            </a:r>
            <a:r>
              <a:rPr lang="en-US" sz="1200" u="sng" kern="1200" dirty="0" smtClean="0">
                <a:solidFill>
                  <a:schemeClr val="tx1"/>
                </a:solidFill>
                <a:effectLst/>
                <a:latin typeface="+mn-lt"/>
                <a:ea typeface="+mn-ea"/>
                <a:cs typeface="+mn-cs"/>
              </a:rPr>
              <a:t>https://www.cia.gov/library/publications/the-world-factbook</a:t>
            </a:r>
          </a:p>
          <a:p>
            <a:endParaRPr lang="en-US" sz="1200" u="sng" kern="1200" dirty="0" smtClean="0">
              <a:solidFill>
                <a:schemeClr val="tx1"/>
              </a:solidFill>
              <a:effectLst/>
              <a:latin typeface="+mn-lt"/>
              <a:ea typeface="+mn-ea"/>
              <a:cs typeface="+mn-cs"/>
            </a:endParaRPr>
          </a:p>
          <a:p>
            <a:r>
              <a:rPr lang="en-US" sz="1200" kern="1200" dirty="0" smtClean="0">
                <a:solidFill>
                  <a:schemeClr val="tx1"/>
                </a:solidFill>
                <a:effectLst/>
              </a:rPr>
              <a:t>Sally Lightfoot Crab is black when young</a:t>
            </a:r>
            <a:r>
              <a:rPr lang="en-US" sz="1200" kern="1200" baseline="0" dirty="0" smtClean="0">
                <a:solidFill>
                  <a:schemeClr val="tx1"/>
                </a:solidFill>
                <a:effectLst/>
              </a:rPr>
              <a:t> </a:t>
            </a:r>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12</a:t>
            </a:fld>
            <a:endParaRPr lang="en-US"/>
          </a:p>
        </p:txBody>
      </p:sp>
    </p:spTree>
    <p:extLst>
      <p:ext uri="{BB962C8B-B14F-4D97-AF65-F5344CB8AC3E}">
        <p14:creationId xmlns:p14="http://schemas.microsoft.com/office/powerpoint/2010/main" val="299975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Photos in Galápagos clockwise from bottom left : Lava Tube Santa Cruz Island, Cruise Ship at Punta Vincente Roca- Isabela Island, Prickly Pear Cactus , Fernandina volcano, Pinnacle Rock – </a:t>
            </a:r>
            <a:r>
              <a:rPr lang="en-US" dirty="0" err="1" smtClean="0"/>
              <a:t>Bartholome</a:t>
            </a:r>
            <a:r>
              <a:rPr lang="en-US" dirty="0" smtClean="0"/>
              <a:t> Island </a:t>
            </a:r>
          </a:p>
          <a:p>
            <a:endParaRPr lang="en-US" baseline="0" dirty="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a:t>
            </a:r>
            <a:r>
              <a:rPr lang="en-US" baseline="0" dirty="0" smtClean="0"/>
              <a:t>photos from Ecuador section of World </a:t>
            </a:r>
            <a:r>
              <a:rPr lang="en-US" baseline="0" dirty="0" err="1" smtClean="0"/>
              <a:t>Factbook</a:t>
            </a:r>
            <a:r>
              <a:rPr lang="en-US" baseline="0" dirty="0" smtClean="0"/>
              <a:t> retrieved from  </a:t>
            </a:r>
            <a:r>
              <a:rPr lang="en-US" sz="1200" u="sng" kern="1200" dirty="0" smtClean="0">
                <a:solidFill>
                  <a:schemeClr val="tx1"/>
                </a:solidFill>
                <a:effectLst/>
                <a:latin typeface="+mn-lt"/>
                <a:ea typeface="+mn-ea"/>
                <a:cs typeface="+mn-cs"/>
              </a:rPr>
              <a:t>https://www.cia.gov/library/publications/the-world-factbook</a:t>
            </a: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13</a:t>
            </a:fld>
            <a:endParaRPr lang="en-US"/>
          </a:p>
        </p:txBody>
      </p:sp>
    </p:spTree>
    <p:extLst>
      <p:ext uri="{BB962C8B-B14F-4D97-AF65-F5344CB8AC3E}">
        <p14:creationId xmlns:p14="http://schemas.microsoft.com/office/powerpoint/2010/main" val="833938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Photos in Galápagos clockwise from bottom left:</a:t>
            </a:r>
            <a:r>
              <a:rPr lang="en-US" baseline="0" dirty="0" smtClean="0"/>
              <a:t> Galapagos Penguin – average size 19”, Galapagos Fur Seal relaxing in clear water, Galapagos Tortoise head close up, </a:t>
            </a:r>
          </a:p>
          <a:p>
            <a:r>
              <a:rPr lang="en-US" baseline="0" dirty="0" smtClean="0"/>
              <a:t>‘</a:t>
            </a:r>
            <a:r>
              <a:rPr lang="en-US" dirty="0" smtClean="0"/>
              <a:t>Diego</a:t>
            </a:r>
            <a:r>
              <a:rPr lang="en-US" dirty="0"/>
              <a:t>’ the Espanola Tortoise returned from San Diego </a:t>
            </a:r>
            <a:r>
              <a:rPr lang="en-US" dirty="0" smtClean="0"/>
              <a:t>Zoo</a:t>
            </a:r>
            <a:endParaRPr lang="en-US" dirty="0"/>
          </a:p>
          <a:p>
            <a:r>
              <a:rPr lang="en-US" baseline="0" dirty="0" smtClean="0"/>
              <a:t> in 1977 – had lived there since 1930’s,  Lizard – one of seven subspecies of </a:t>
            </a:r>
            <a:r>
              <a:rPr lang="en-US" baseline="0" dirty="0" err="1" smtClean="0"/>
              <a:t>laval</a:t>
            </a:r>
            <a:r>
              <a:rPr lang="en-US" baseline="0" dirty="0" smtClean="0"/>
              <a:t> lizards – 1 foot in size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a:t>
            </a:r>
            <a:r>
              <a:rPr lang="en-US" baseline="0" dirty="0" smtClean="0"/>
              <a:t>photos from Ecuador section of World </a:t>
            </a:r>
            <a:r>
              <a:rPr lang="en-US" baseline="0" dirty="0" err="1" smtClean="0"/>
              <a:t>Factbook</a:t>
            </a:r>
            <a:r>
              <a:rPr lang="en-US" baseline="0" dirty="0" smtClean="0"/>
              <a:t> retrieved from  </a:t>
            </a:r>
            <a:r>
              <a:rPr lang="en-US" sz="1200" u="sng" kern="1200" dirty="0" smtClean="0">
                <a:solidFill>
                  <a:schemeClr val="tx1"/>
                </a:solidFill>
                <a:effectLst/>
                <a:latin typeface="+mn-lt"/>
                <a:ea typeface="+mn-ea"/>
                <a:cs typeface="+mn-cs"/>
              </a:rPr>
              <a:t>https://www.cia.gov/library/publications/the-world-factbook</a:t>
            </a: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14</a:t>
            </a:fld>
            <a:endParaRPr lang="en-US"/>
          </a:p>
        </p:txBody>
      </p:sp>
    </p:spTree>
    <p:extLst>
      <p:ext uri="{BB962C8B-B14F-4D97-AF65-F5344CB8AC3E}">
        <p14:creationId xmlns:p14="http://schemas.microsoft.com/office/powerpoint/2010/main" val="298413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Photos in Galápagos clockwise from top left :  Land Iguana approximately 35 years old- half the life span, Marine Iguana- they are unique to the Galápagos, Male marine iguanas</a:t>
            </a:r>
            <a:r>
              <a:rPr lang="en-US" baseline="0" dirty="0" smtClean="0"/>
              <a:t> grow to 5’ 6”</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a:t>
            </a:r>
            <a:r>
              <a:rPr lang="en-US" baseline="0" dirty="0" smtClean="0"/>
              <a:t>photos from Ecuador section of World </a:t>
            </a:r>
            <a:r>
              <a:rPr lang="en-US" baseline="0" dirty="0" err="1" smtClean="0"/>
              <a:t>Factbook</a:t>
            </a:r>
            <a:r>
              <a:rPr lang="en-US" baseline="0" dirty="0" smtClean="0"/>
              <a:t> retrieved from  </a:t>
            </a:r>
            <a:r>
              <a:rPr lang="en-US" sz="1200" u="sng" kern="1200" dirty="0" smtClean="0">
                <a:solidFill>
                  <a:schemeClr val="tx1"/>
                </a:solidFill>
                <a:effectLst/>
                <a:latin typeface="+mn-lt"/>
                <a:ea typeface="+mn-ea"/>
                <a:cs typeface="+mn-cs"/>
              </a:rPr>
              <a:t>https://www.cia.gov/library/publications/the-world-factbook</a:t>
            </a:r>
          </a:p>
          <a:p>
            <a:pPr marL="0" marR="0" indent="0" algn="l" defTabSz="914400" rtl="0" eaLnBrk="1" fontAlgn="auto" latinLnBrk="0" hangingPunct="1">
              <a:lnSpc>
                <a:spcPct val="100000"/>
              </a:lnSpc>
              <a:spcBef>
                <a:spcPts val="0"/>
              </a:spcBef>
              <a:spcAft>
                <a:spcPts val="0"/>
              </a:spcAft>
              <a:buClrTx/>
              <a:buSzTx/>
              <a:buFontTx/>
              <a:buNone/>
              <a:tabLst/>
              <a:defRPr/>
            </a:pPr>
            <a:endParaRPr lang="en-US" u="sng"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u="sng"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largest marine iguanas can dive 98 feet underwater to feed on algae beds.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They can hold their breath 45 minutes.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15</a:t>
            </a:fld>
            <a:endParaRPr lang="en-US"/>
          </a:p>
        </p:txBody>
      </p:sp>
    </p:spTree>
    <p:extLst>
      <p:ext uri="{BB962C8B-B14F-4D97-AF65-F5344CB8AC3E}">
        <p14:creationId xmlns:p14="http://schemas.microsoft.com/office/powerpoint/2010/main" val="1607547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“Gran Colombia,  formal name Republic of Colombia , short-lived republic (1819–30), formerly the Viceroyalty of New Granada, including roughly the modern nations of Colombia, Panama, Venezuela, and</a:t>
            </a:r>
            <a:r>
              <a:rPr lang="en-US" b="1" dirty="0" smtClean="0"/>
              <a:t> </a:t>
            </a:r>
            <a:r>
              <a:rPr lang="en-US" dirty="0" smtClean="0"/>
              <a:t>Ecuador. In the context of their war for independence from Spain, revolutionary forces in northern South America, led by </a:t>
            </a:r>
            <a:r>
              <a:rPr lang="en-US" dirty="0" err="1" smtClean="0"/>
              <a:t>Simón</a:t>
            </a:r>
            <a:r>
              <a:rPr lang="en-US" dirty="0" smtClean="0"/>
              <a:t> Bolívar, in 1819 laid the basis for a regular government at a congress in Angostura (now Ciudad Bolívar, Venezuela</a:t>
            </a:r>
            <a:r>
              <a:rPr lang="en-US" dirty="0"/>
              <a:t>). …. Gran Colombia had a brief, vigorous existence during the war. Subsequent civilian and military rivalry for public office and regional jealousies led to a rebellion in Venezuela in 1826. After ruling as dictator from 1828 to 1830, Bolívar convoked a convention to frame a new constitution. It was recognized only in Nueva Granada (Colombia and Panama). Bolívar resigned and left for the northern coast, where he died, near Santa Marta, on December 17, 1830. By that time Venezuela and Ecuador had seceded from Gran Colombia. Thus Gran Colombia essentially passed into history with its principal architect</a:t>
            </a:r>
            <a:r>
              <a:rPr lang="en-US" dirty="0" smtClean="0"/>
              <a:t>.” </a:t>
            </a:r>
          </a:p>
          <a:p>
            <a:r>
              <a:rPr lang="en-US" dirty="0" err="1" smtClean="0"/>
              <a:t>Encyclopaedia</a:t>
            </a:r>
            <a:r>
              <a:rPr lang="en-US" dirty="0" smtClean="0"/>
              <a:t> Britannica </a:t>
            </a:r>
            <a:r>
              <a:rPr lang="en-US" dirty="0"/>
              <a:t>retrieved </a:t>
            </a:r>
            <a:r>
              <a:rPr lang="en-US" dirty="0" smtClean="0"/>
              <a:t>from http</a:t>
            </a:r>
            <a:r>
              <a:rPr lang="en-US" dirty="0"/>
              <a:t>://library.eb.com/levels/referencecenter/article/37644</a:t>
            </a:r>
          </a:p>
        </p:txBody>
      </p:sp>
      <p:sp>
        <p:nvSpPr>
          <p:cNvPr id="4" name="Slide Number Placeholder 3"/>
          <p:cNvSpPr>
            <a:spLocks noGrp="1"/>
          </p:cNvSpPr>
          <p:nvPr>
            <p:ph type="sldNum" sz="quarter" idx="10"/>
          </p:nvPr>
        </p:nvSpPr>
        <p:spPr/>
        <p:txBody>
          <a:bodyPr/>
          <a:lstStyle/>
          <a:p>
            <a:fld id="{80B0D6DE-5F17-44FE-B278-584EB6F33F87}" type="slidenum">
              <a:rPr lang="en-US" smtClean="0"/>
              <a:t>16</a:t>
            </a:fld>
            <a:endParaRPr lang="en-US"/>
          </a:p>
        </p:txBody>
      </p:sp>
    </p:spTree>
    <p:extLst>
      <p:ext uri="{BB962C8B-B14F-4D97-AF65-F5344CB8AC3E}">
        <p14:creationId xmlns:p14="http://schemas.microsoft.com/office/powerpoint/2010/main" val="3199381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Photos retrieved from Wikipedia.org</a:t>
            </a:r>
          </a:p>
          <a:p>
            <a:r>
              <a:rPr lang="en-US" dirty="0" err="1" smtClean="0"/>
              <a:t>Ingapirica</a:t>
            </a:r>
            <a:r>
              <a:rPr lang="en-US" dirty="0" smtClean="0"/>
              <a:t> site </a:t>
            </a:r>
            <a:r>
              <a:rPr lang="en-US" dirty="0" err="1" smtClean="0"/>
              <a:t>overiew</a:t>
            </a:r>
            <a:r>
              <a:rPr lang="en-US" dirty="0" smtClean="0"/>
              <a:t> by </a:t>
            </a:r>
            <a:r>
              <a:rPr lang="en-US" dirty="0" err="1" smtClean="0"/>
              <a:t>Cayambe</a:t>
            </a:r>
            <a:r>
              <a:rPr lang="en-US" dirty="0" smtClean="0"/>
              <a:t>, April 2010</a:t>
            </a:r>
          </a:p>
          <a:p>
            <a:r>
              <a:rPr lang="en-US" dirty="0" smtClean="0"/>
              <a:t>Temple of the Sun by Delphine Menard, July 2000</a:t>
            </a:r>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17</a:t>
            </a:fld>
            <a:endParaRPr lang="en-US"/>
          </a:p>
        </p:txBody>
      </p:sp>
    </p:spTree>
    <p:extLst>
      <p:ext uri="{BB962C8B-B14F-4D97-AF65-F5344CB8AC3E}">
        <p14:creationId xmlns:p14="http://schemas.microsoft.com/office/powerpoint/2010/main" val="1723204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t>
            </a:r>
            <a:r>
              <a:rPr lang="en-US" dirty="0" smtClean="0"/>
              <a:t>Constitutional </a:t>
            </a:r>
            <a:r>
              <a:rPr lang="en-US" dirty="0"/>
              <a:t>framework</a:t>
            </a:r>
          </a:p>
          <a:p>
            <a:r>
              <a:rPr lang="en-US" dirty="0"/>
              <a:t>A </a:t>
            </a:r>
            <a:r>
              <a:rPr lang="en-US" dirty="0" smtClean="0"/>
              <a:t>president </a:t>
            </a:r>
            <a:r>
              <a:rPr lang="en-US" dirty="0"/>
              <a:t>serves as the chief of state and head of government. The president and vice president are elected by popular vote and can serve up to two consecutive four-year terms. Members of the cabinet are appointed by the president. Legislative power is vested in the unicameral National Assembly; members are popularly elected to four-year terms. Constitutional conventions became a common feature of Ecuador’s political system in an effort to eliminate the instability of the period from the mid-1990s to the early 21st century, when many individuals served as president and none completed a four-year term. </a:t>
            </a:r>
            <a:r>
              <a:rPr lang="en-US" i="1" dirty="0"/>
              <a:t>A new constitution—the country’s 20th since its independence in 1830—was approved by voters in a referendum held in September 2008</a:t>
            </a:r>
            <a:r>
              <a:rPr lang="en-US" i="1" dirty="0" smtClean="0"/>
              <a:t>.”</a:t>
            </a:r>
          </a:p>
          <a:p>
            <a:endParaRPr lang="en-US" b="1" dirty="0" smtClean="0"/>
          </a:p>
          <a:p>
            <a:r>
              <a:rPr lang="en-US" dirty="0" err="1" smtClean="0"/>
              <a:t>Encyclopaedia</a:t>
            </a:r>
            <a:r>
              <a:rPr lang="en-US" dirty="0" smtClean="0"/>
              <a:t> Britannica retrieved from http</a:t>
            </a:r>
            <a:r>
              <a:rPr lang="en-US" dirty="0"/>
              <a:t>://library.eb.com/levels/referencecenter/article/106215</a:t>
            </a:r>
          </a:p>
          <a:p>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18</a:t>
            </a:fld>
            <a:endParaRPr lang="en-US"/>
          </a:p>
        </p:txBody>
      </p:sp>
    </p:spTree>
    <p:extLst>
      <p:ext uri="{BB962C8B-B14F-4D97-AF65-F5344CB8AC3E}">
        <p14:creationId xmlns:p14="http://schemas.microsoft.com/office/powerpoint/2010/main" val="3969966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19</a:t>
            </a:fld>
            <a:endParaRPr lang="en-US"/>
          </a:p>
        </p:txBody>
      </p:sp>
    </p:spTree>
    <p:extLst>
      <p:ext uri="{BB962C8B-B14F-4D97-AF65-F5344CB8AC3E}">
        <p14:creationId xmlns:p14="http://schemas.microsoft.com/office/powerpoint/2010/main" val="2074733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Photo retrieved  </a:t>
            </a:r>
            <a:r>
              <a:rPr lang="en-US" dirty="0"/>
              <a:t>from         </a:t>
            </a:r>
          </a:p>
          <a:p>
            <a:r>
              <a:rPr lang="en-US" dirty="0"/>
              <a:t>        http://library.eb.com/levels/youngadults/article/274119</a:t>
            </a:r>
          </a:p>
          <a:p>
            <a:pPr marL="228600" indent="-228600">
              <a:buFont typeface="+mj-lt"/>
              <a:buAutoNum type="arabicPeriod"/>
            </a:pPr>
            <a:endParaRPr lang="en-US" dirty="0" smtClean="0"/>
          </a:p>
          <a:p>
            <a:pPr marL="228600" indent="-228600">
              <a:buFont typeface="+mj-lt"/>
              <a:buAutoNum type="arabicPeriod"/>
            </a:pPr>
            <a:endParaRPr lang="en-US" dirty="0" smtClean="0"/>
          </a:p>
          <a:p>
            <a:pPr marL="228600" indent="-228600">
              <a:buFont typeface="+mj-lt"/>
              <a:buAutoNum type="arabicPeriod"/>
            </a:pPr>
            <a:r>
              <a:rPr lang="en-US" sz="1200" kern="1200" dirty="0" smtClean="0">
                <a:solidFill>
                  <a:schemeClr val="tx1"/>
                </a:solidFill>
                <a:effectLst/>
                <a:latin typeface="+mn-lt"/>
                <a:ea typeface="+mn-ea"/>
                <a:cs typeface="+mn-cs"/>
              </a:rPr>
              <a:t>The equator passes through 13 countries: Ecuador,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Colombia</a:t>
            </a:r>
            <a:r>
              <a:rPr lang="en-US" sz="1200" kern="1200" dirty="0" smtClean="0">
                <a:solidFill>
                  <a:schemeClr val="tx1"/>
                </a:solidFill>
                <a:effectLst/>
                <a:latin typeface="+mn-lt"/>
                <a:ea typeface="+mn-ea"/>
                <a:cs typeface="+mn-cs"/>
              </a:rPr>
              <a:t>, Brazil, Sao Tome &amp; Principe, Gabon, Republic of the Congo, Democratic Republic of the Congo, Uganda, Kenya, Somalia, Maldives, Indonesia and Kiribati. </a:t>
            </a:r>
          </a:p>
          <a:p>
            <a:pPr marL="228600" indent="-228600">
              <a:buFont typeface="+mj-lt"/>
              <a:buAutoNum type="arabicPeriod"/>
            </a:pPr>
            <a:endParaRPr lang="en-US" sz="1200" kern="1200" dirty="0" smtClean="0">
              <a:solidFill>
                <a:schemeClr val="tx1"/>
              </a:solidFill>
              <a:effectLst/>
              <a:latin typeface="+mn-lt"/>
              <a:ea typeface="+mn-ea"/>
              <a:cs typeface="+mn-cs"/>
            </a:endParaRPr>
          </a:p>
          <a:p>
            <a:pPr marL="228600" indent="-228600">
              <a:buFont typeface="+mj-lt"/>
              <a:buAutoNum type="arabicPeriod"/>
            </a:pPr>
            <a:r>
              <a:rPr lang="en-US" sz="1200" kern="1200" dirty="0" smtClean="0">
                <a:solidFill>
                  <a:schemeClr val="tx1"/>
                </a:solidFill>
                <a:effectLst/>
                <a:latin typeface="+mn-lt"/>
                <a:ea typeface="+mn-ea"/>
                <a:cs typeface="+mn-cs"/>
              </a:rPr>
              <a:t>The equator passes</a:t>
            </a:r>
            <a:r>
              <a:rPr lang="en-US" sz="1200" kern="1200" baseline="0" dirty="0" smtClean="0">
                <a:solidFill>
                  <a:schemeClr val="tx1"/>
                </a:solidFill>
                <a:effectLst/>
                <a:latin typeface="+mn-lt"/>
                <a:ea typeface="+mn-ea"/>
                <a:cs typeface="+mn-cs"/>
              </a:rPr>
              <a:t> most of its length through 3 oceans: Atlantic, Pacific, Indian</a:t>
            </a:r>
          </a:p>
          <a:p>
            <a:pPr marL="228600" indent="-228600">
              <a:buFont typeface="+mj-lt"/>
              <a:buAutoNum type="arabicPeriod"/>
            </a:pPr>
            <a:endParaRPr lang="en-US" sz="1200" kern="1200" baseline="0" dirty="0" smtClean="0">
              <a:solidFill>
                <a:schemeClr val="tx1"/>
              </a:solidFill>
              <a:effectLst/>
              <a:latin typeface="+mn-lt"/>
              <a:ea typeface="+mn-ea"/>
              <a:cs typeface="+mn-cs"/>
            </a:endParaRPr>
          </a:p>
          <a:p>
            <a:pPr marL="228600" indent="-228600">
              <a:buFont typeface="+mj-lt"/>
              <a:buAutoNum type="arabicPeriod"/>
            </a:pPr>
            <a:r>
              <a:rPr lang="en-US" sz="1200" kern="1200" baseline="0" dirty="0" smtClean="0">
                <a:solidFill>
                  <a:schemeClr val="tx1"/>
                </a:solidFill>
                <a:effectLst/>
                <a:latin typeface="+mn-lt"/>
                <a:ea typeface="+mn-ea"/>
                <a:cs typeface="+mn-cs"/>
              </a:rPr>
              <a:t>The equator passes through 3 continents: South America, Africa and Asia ( only through islands in Asia) </a:t>
            </a:r>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2</a:t>
            </a:fld>
            <a:endParaRPr lang="en-US"/>
          </a:p>
        </p:txBody>
      </p:sp>
    </p:spTree>
    <p:extLst>
      <p:ext uri="{BB962C8B-B14F-4D97-AF65-F5344CB8AC3E}">
        <p14:creationId xmlns:p14="http://schemas.microsoft.com/office/powerpoint/2010/main" val="3622121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20</a:t>
            </a:fld>
            <a:endParaRPr lang="en-US"/>
          </a:p>
        </p:txBody>
      </p:sp>
    </p:spTree>
    <p:extLst>
      <p:ext uri="{BB962C8B-B14F-4D97-AF65-F5344CB8AC3E}">
        <p14:creationId xmlns:p14="http://schemas.microsoft.com/office/powerpoint/2010/main" val="3444408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21</a:t>
            </a:fld>
            <a:endParaRPr lang="en-US"/>
          </a:p>
        </p:txBody>
      </p:sp>
    </p:spTree>
    <p:extLst>
      <p:ext uri="{BB962C8B-B14F-4D97-AF65-F5344CB8AC3E}">
        <p14:creationId xmlns:p14="http://schemas.microsoft.com/office/powerpoint/2010/main" val="774197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22</a:t>
            </a:fld>
            <a:endParaRPr lang="en-US"/>
          </a:p>
        </p:txBody>
      </p:sp>
    </p:spTree>
    <p:extLst>
      <p:ext uri="{BB962C8B-B14F-4D97-AF65-F5344CB8AC3E}">
        <p14:creationId xmlns:p14="http://schemas.microsoft.com/office/powerpoint/2010/main" val="3738073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23</a:t>
            </a:fld>
            <a:endParaRPr lang="en-US"/>
          </a:p>
        </p:txBody>
      </p:sp>
    </p:spTree>
    <p:extLst>
      <p:ext uri="{BB962C8B-B14F-4D97-AF65-F5344CB8AC3E}">
        <p14:creationId xmlns:p14="http://schemas.microsoft.com/office/powerpoint/2010/main" val="31640495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B0D6DE-5F17-44FE-B278-584EB6F33F87}" type="slidenum">
              <a:rPr lang="en-US" smtClean="0"/>
              <a:t>24</a:t>
            </a:fld>
            <a:endParaRPr lang="en-US"/>
          </a:p>
        </p:txBody>
      </p:sp>
    </p:spTree>
    <p:extLst>
      <p:ext uri="{BB962C8B-B14F-4D97-AF65-F5344CB8AC3E}">
        <p14:creationId xmlns:p14="http://schemas.microsoft.com/office/powerpoint/2010/main" val="1969375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25</a:t>
            </a:fld>
            <a:endParaRPr lang="en-US"/>
          </a:p>
        </p:txBody>
      </p:sp>
    </p:spTree>
    <p:extLst>
      <p:ext uri="{BB962C8B-B14F-4D97-AF65-F5344CB8AC3E}">
        <p14:creationId xmlns:p14="http://schemas.microsoft.com/office/powerpoint/2010/main" val="37381981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B0D6DE-5F17-44FE-B278-584EB6F33F87}" type="slidenum">
              <a:rPr lang="en-US" smtClean="0"/>
              <a:t>26</a:t>
            </a:fld>
            <a:endParaRPr lang="en-US"/>
          </a:p>
        </p:txBody>
      </p:sp>
    </p:spTree>
    <p:extLst>
      <p:ext uri="{BB962C8B-B14F-4D97-AF65-F5344CB8AC3E}">
        <p14:creationId xmlns:p14="http://schemas.microsoft.com/office/powerpoint/2010/main" val="18566341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27</a:t>
            </a:fld>
            <a:endParaRPr lang="en-US"/>
          </a:p>
        </p:txBody>
      </p:sp>
    </p:spTree>
    <p:extLst>
      <p:ext uri="{BB962C8B-B14F-4D97-AF65-F5344CB8AC3E}">
        <p14:creationId xmlns:p14="http://schemas.microsoft.com/office/powerpoint/2010/main" val="2176673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Photo of Cropping on Guayas Floodplain in </a:t>
            </a:r>
            <a:r>
              <a:rPr lang="en-US" dirty="0" err="1"/>
              <a:t>Encyclopaedia</a:t>
            </a:r>
            <a:r>
              <a:rPr lang="en-US" dirty="0"/>
              <a:t> </a:t>
            </a:r>
            <a:r>
              <a:rPr lang="en-US" dirty="0" err="1"/>
              <a:t>Britanica</a:t>
            </a:r>
            <a:r>
              <a:rPr lang="en-US" dirty="0"/>
              <a:t> retrieved from</a:t>
            </a:r>
          </a:p>
          <a:p>
            <a:r>
              <a:rPr lang="en-US" dirty="0"/>
              <a:t>       http://library.eb.com/levels/referencecenter/article/38341</a:t>
            </a:r>
          </a:p>
          <a:p>
            <a:endParaRPr lang="en-US" dirty="0"/>
          </a:p>
          <a:p>
            <a:r>
              <a:rPr lang="en-US" dirty="0"/>
              <a:t>2.   “Guayas River,  Spanish Río Guayas, river system of the coastal lowlands of  </a:t>
            </a:r>
          </a:p>
          <a:p>
            <a:r>
              <a:rPr lang="en-US" dirty="0"/>
              <a:t> Ecuador, Its eastern tributaries rise on the western slopes of the Andes and descend to drain the wet lowlands. Official usage as to how much of the system should be called the Guayas River differs; the name is certainly applied to the unified stream formed just above the city of Guayaquil by the two principal tributaries, the </a:t>
            </a:r>
            <a:r>
              <a:rPr lang="en-US" dirty="0" err="1"/>
              <a:t>Daule</a:t>
            </a:r>
            <a:r>
              <a:rPr lang="en-US" dirty="0"/>
              <a:t> River, flowing north-south through the coastal lowlands, and the </a:t>
            </a:r>
            <a:r>
              <a:rPr lang="en-US" dirty="0" err="1"/>
              <a:t>Babahoyo</a:t>
            </a:r>
            <a:r>
              <a:rPr lang="en-US" dirty="0"/>
              <a:t> River, the origin of which is on the western flank of the Andes. … Below Guayaquil the braided river flows through a low-lying delta crowded with islets for about 34 miles (55 km) and enters the Gulf of Guayaquil through channels on either side of </a:t>
            </a:r>
            <a:r>
              <a:rPr lang="en-US" dirty="0" err="1"/>
              <a:t>Puná</a:t>
            </a:r>
            <a:r>
              <a:rPr lang="en-US" dirty="0"/>
              <a:t> Island.</a:t>
            </a:r>
          </a:p>
          <a:p>
            <a:r>
              <a:rPr lang="en-US" dirty="0"/>
              <a:t>The whole length to the end of the longest tributary is about 200 miles (320 km). Steamers drawing 22 feet (7 m) can ascend to Guayaquil even in the dry season; there the river is about 2 miles (3 km) wide. Smaller riverboats can reach </a:t>
            </a:r>
            <a:r>
              <a:rPr lang="en-US" dirty="0" err="1"/>
              <a:t>Babahoyo</a:t>
            </a:r>
            <a:r>
              <a:rPr lang="en-US" dirty="0"/>
              <a:t> the year around, and in the rainy season small steamers can navigate to </a:t>
            </a:r>
            <a:r>
              <a:rPr lang="en-US" dirty="0" err="1"/>
              <a:t>Zapotal</a:t>
            </a:r>
            <a:r>
              <a:rPr lang="en-US" dirty="0"/>
              <a:t>, only 100 miles (160 km) southwest of Quito.</a:t>
            </a:r>
          </a:p>
          <a:p>
            <a:endParaRPr lang="en-US" dirty="0"/>
          </a:p>
          <a:p>
            <a:r>
              <a:rPr lang="en-US" b="1" dirty="0"/>
              <a:t>The Guayas floodplain is one of the most extensive and accessible fertile regions of Ecuador and the source of much of the country’s banana crop (a chief export). Double cropping of rice is practiced, and there are extensive plantations of coffee, cacao, and tropical fruits.”</a:t>
            </a:r>
          </a:p>
          <a:p>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28</a:t>
            </a:fld>
            <a:endParaRPr lang="en-US"/>
          </a:p>
        </p:txBody>
      </p:sp>
    </p:spTree>
    <p:extLst>
      <p:ext uri="{BB962C8B-B14F-4D97-AF65-F5344CB8AC3E}">
        <p14:creationId xmlns:p14="http://schemas.microsoft.com/office/powerpoint/2010/main" val="34812267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The </a:t>
            </a:r>
            <a:r>
              <a:rPr lang="en-US" dirty="0" err="1"/>
              <a:t>Worldfactbook</a:t>
            </a:r>
            <a:r>
              <a:rPr lang="en-US" dirty="0"/>
              <a:t>  -   Ecuador flag description</a:t>
            </a:r>
          </a:p>
          <a:p>
            <a:pPr lvl="1"/>
            <a:r>
              <a:rPr lang="en-US" dirty="0" smtClean="0"/>
              <a:t> “Three </a:t>
            </a:r>
            <a:r>
              <a:rPr lang="en-US" dirty="0"/>
              <a:t>horizontal bands of yellow (top, double width), blue, and red with the coat of arms superimposed at the center of the flag; the flag retains the three main colors of the banner of Gran Columbia, the South American republic that broke up in 1830; the yellow color represents sunshine, grain, and mineral wealth, blue the sky, sea, and rivers, and red the blood of patriots spilled in the struggle for freedom and justice</a:t>
            </a:r>
            <a:br>
              <a:rPr lang="en-US" dirty="0"/>
            </a:br>
            <a:r>
              <a:rPr lang="en-US" b="1" dirty="0" smtClean="0"/>
              <a:t>note</a:t>
            </a:r>
            <a:r>
              <a:rPr lang="en-US" b="1" dirty="0"/>
              <a:t>: </a:t>
            </a:r>
            <a:r>
              <a:rPr lang="en-US" dirty="0"/>
              <a:t>similar to the flag of Colombia, which is shorter and does not bear a coat of </a:t>
            </a:r>
            <a:r>
              <a:rPr lang="en-US" dirty="0" smtClean="0"/>
              <a:t>arm”</a:t>
            </a:r>
          </a:p>
          <a:p>
            <a:pPr marL="228600" indent="-228600">
              <a:buFont typeface="+mj-lt"/>
              <a:buAutoNum type="arabicPeriod"/>
            </a:pPr>
            <a:endParaRPr lang="en-US" dirty="0"/>
          </a:p>
          <a:p>
            <a:pPr marL="228600" indent="-228600">
              <a:buFont typeface="+mj-lt"/>
              <a:buAutoNum type="arabicPeriod"/>
            </a:pPr>
            <a:r>
              <a:rPr lang="en-US" dirty="0" smtClean="0"/>
              <a:t>National Bird and Flower are unofficial designations.</a:t>
            </a:r>
          </a:p>
          <a:p>
            <a:pPr marL="228600" indent="-228600">
              <a:buFont typeface="+mj-lt"/>
              <a:buAutoNum type="arabicPeriod"/>
            </a:pPr>
            <a:endParaRPr lang="en-US" dirty="0" smtClean="0"/>
          </a:p>
          <a:p>
            <a:pPr marL="228600" indent="-228600">
              <a:buFont typeface="+mj-lt"/>
              <a:buAutoNum type="arabicPeriod"/>
            </a:pPr>
            <a:r>
              <a:rPr lang="en-US" dirty="0" smtClean="0"/>
              <a:t>Within the flag is the Coat of Arms .  The Andean Condor perches above with outstretched wings protecting the country.</a:t>
            </a:r>
          </a:p>
          <a:p>
            <a:pPr marL="228600" indent="-228600">
              <a:buFont typeface="+mj-lt"/>
              <a:buAutoNum type="arabicPeriod"/>
            </a:pPr>
            <a:endParaRPr lang="en-US" dirty="0" smtClean="0"/>
          </a:p>
          <a:p>
            <a:pPr marL="228600" indent="-228600">
              <a:buFont typeface="+mj-lt"/>
              <a:buAutoNum type="arabicPeriod"/>
            </a:pPr>
            <a:r>
              <a:rPr lang="en-US" dirty="0" smtClean="0"/>
              <a:t>Andean Condor, a vulture, has  a 10.5 foot wingspan. It is the second largest flying bird in the world.  The Albatross is the largest flying bird. </a:t>
            </a:r>
            <a:endParaRPr lang="en-US" dirty="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29</a:t>
            </a:fld>
            <a:endParaRPr lang="en-US"/>
          </a:p>
        </p:txBody>
      </p:sp>
    </p:spTree>
    <p:extLst>
      <p:ext uri="{BB962C8B-B14F-4D97-AF65-F5344CB8AC3E}">
        <p14:creationId xmlns:p14="http://schemas.microsoft.com/office/powerpoint/2010/main" val="1097236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2580"/>
            <a:ext cx="5486400" cy="4394535"/>
          </a:xfrm>
        </p:spPr>
        <p:txBody>
          <a:bodyPr/>
          <a:lstStyle/>
          <a:p>
            <a:pPr marL="228600" indent="-228600">
              <a:buFont typeface="+mj-lt"/>
              <a:buAutoNum type="arabicPeriod"/>
            </a:pPr>
            <a:r>
              <a:rPr lang="en-US" dirty="0" smtClean="0"/>
              <a:t>Photo:</a:t>
            </a:r>
          </a:p>
          <a:p>
            <a:r>
              <a:rPr lang="en-US" dirty="0" smtClean="0"/>
              <a:t>       Equator Monument-near Quito114961-004-D163793A  in Encyclopaedia </a:t>
            </a:r>
            <a:r>
              <a:rPr lang="en-US" dirty="0" err="1" smtClean="0"/>
              <a:t>Britanica</a:t>
            </a:r>
            <a:r>
              <a:rPr lang="en-US" dirty="0" smtClean="0"/>
              <a:t> </a:t>
            </a:r>
          </a:p>
          <a:p>
            <a:r>
              <a:rPr lang="en-US" dirty="0"/>
              <a:t> </a:t>
            </a:r>
            <a:r>
              <a:rPr lang="en-US" dirty="0" smtClean="0"/>
              <a:t>      retrieved  from http</a:t>
            </a:r>
            <a:r>
              <a:rPr lang="en-US" dirty="0"/>
              <a:t>://library.eb.com/levels/youngadults/article/274119</a:t>
            </a:r>
            <a:endParaRPr lang="en-US" dirty="0" smtClean="0"/>
          </a:p>
          <a:p>
            <a:endParaRPr lang="en-US" dirty="0" smtClean="0"/>
          </a:p>
          <a:p>
            <a:pPr marL="228600" indent="-228600">
              <a:buAutoNum type="arabicPeriod" startAt="2"/>
            </a:pPr>
            <a:r>
              <a:rPr lang="en-US" dirty="0" err="1" smtClean="0"/>
              <a:t>Roughguides</a:t>
            </a:r>
            <a:r>
              <a:rPr lang="en-US" dirty="0" smtClean="0"/>
              <a:t>. says “The </a:t>
            </a:r>
            <a:r>
              <a:rPr lang="en-US" dirty="0"/>
              <a:t>middle of the Earth is only about a thirty-minute drive </a:t>
            </a:r>
            <a:endParaRPr lang="en-US" dirty="0" smtClean="0"/>
          </a:p>
          <a:p>
            <a:r>
              <a:rPr lang="en-US" dirty="0"/>
              <a:t> </a:t>
            </a:r>
            <a:r>
              <a:rPr lang="en-US" dirty="0" smtClean="0"/>
              <a:t>     north </a:t>
            </a:r>
            <a:r>
              <a:rPr lang="en-US" dirty="0"/>
              <a:t>from the Ecuadorean capital, Quito. …The “</a:t>
            </a:r>
            <a:r>
              <a:rPr lang="en-US" dirty="0" err="1"/>
              <a:t>Mitad</a:t>
            </a:r>
            <a:r>
              <a:rPr lang="en-US" dirty="0"/>
              <a:t> del </a:t>
            </a:r>
            <a:r>
              <a:rPr lang="en-US" dirty="0" err="1"/>
              <a:t>Mundo</a:t>
            </a:r>
            <a:r>
              <a:rPr lang="en-US" dirty="0"/>
              <a:t>” </a:t>
            </a:r>
            <a:r>
              <a:rPr lang="en-US" dirty="0" smtClean="0"/>
              <a:t>monument</a:t>
            </a:r>
          </a:p>
          <a:p>
            <a:r>
              <a:rPr lang="en-US" dirty="0"/>
              <a:t> </a:t>
            </a:r>
            <a:r>
              <a:rPr lang="en-US" dirty="0" smtClean="0"/>
              <a:t>      </a:t>
            </a:r>
            <a:r>
              <a:rPr lang="en-US" dirty="0"/>
              <a:t>itself is even less exciting: a low-level metal-and-stone affair, it sits at the point </a:t>
            </a:r>
            <a:endParaRPr lang="en-US" dirty="0" smtClean="0"/>
          </a:p>
          <a:p>
            <a:r>
              <a:rPr lang="en-US" dirty="0"/>
              <a:t> </a:t>
            </a:r>
            <a:r>
              <a:rPr lang="en-US" dirty="0" smtClean="0"/>
              <a:t>     determined </a:t>
            </a:r>
            <a:r>
              <a:rPr lang="en-US" dirty="0"/>
              <a:t>by a French scientific expedition in 1736 to be latitude 0° 0’ </a:t>
            </a:r>
            <a:r>
              <a:rPr lang="en-US" dirty="0" smtClean="0"/>
              <a:t>0. The </a:t>
            </a:r>
          </a:p>
          <a:p>
            <a:r>
              <a:rPr lang="en-US" dirty="0"/>
              <a:t> </a:t>
            </a:r>
            <a:r>
              <a:rPr lang="en-US" dirty="0" smtClean="0"/>
              <a:t>      real </a:t>
            </a:r>
            <a:r>
              <a:rPr lang="en-US" dirty="0"/>
              <a:t>treat here is to stand on the red-painted equator line, with one foot in each </a:t>
            </a:r>
            <a:endParaRPr lang="en-US" dirty="0" smtClean="0"/>
          </a:p>
          <a:p>
            <a:r>
              <a:rPr lang="en-US" dirty="0"/>
              <a:t> </a:t>
            </a:r>
            <a:r>
              <a:rPr lang="en-US" dirty="0" smtClean="0"/>
              <a:t>     hemisphere</a:t>
            </a:r>
            <a:r>
              <a:rPr lang="en-US" dirty="0"/>
              <a:t>….     It all seems a bit unreal – and it may be: about 150m north, a </a:t>
            </a:r>
            <a:endParaRPr lang="en-US" dirty="0" smtClean="0"/>
          </a:p>
          <a:p>
            <a:r>
              <a:rPr lang="en-US" dirty="0"/>
              <a:t> </a:t>
            </a:r>
            <a:r>
              <a:rPr lang="en-US" dirty="0" smtClean="0"/>
              <a:t>     short </a:t>
            </a:r>
            <a:r>
              <a:rPr lang="en-US" dirty="0"/>
              <a:t>walk up the highway, is a rival museum, Inti </a:t>
            </a:r>
            <a:r>
              <a:rPr lang="en-US" dirty="0" err="1"/>
              <a:t>Ñan</a:t>
            </a:r>
            <a:r>
              <a:rPr lang="en-US" dirty="0"/>
              <a:t>, which claims that it sits </a:t>
            </a:r>
            <a:r>
              <a:rPr lang="en-US" dirty="0" smtClean="0"/>
              <a:t>on</a:t>
            </a:r>
          </a:p>
          <a:p>
            <a:r>
              <a:rPr lang="en-US" dirty="0"/>
              <a:t> </a:t>
            </a:r>
            <a:r>
              <a:rPr lang="en-US" dirty="0" smtClean="0"/>
              <a:t>     the  location </a:t>
            </a:r>
            <a:r>
              <a:rPr lang="en-US" dirty="0"/>
              <a:t>of the real equator line, a point well known to mystics from </a:t>
            </a:r>
            <a:endParaRPr lang="en-US" dirty="0" smtClean="0"/>
          </a:p>
          <a:p>
            <a:r>
              <a:rPr lang="en-US" dirty="0"/>
              <a:t> </a:t>
            </a:r>
            <a:r>
              <a:rPr lang="en-US" dirty="0" smtClean="0"/>
              <a:t>     Ecuador’s </a:t>
            </a:r>
            <a:r>
              <a:rPr lang="en-US" dirty="0"/>
              <a:t>indigenous </a:t>
            </a:r>
            <a:r>
              <a:rPr lang="en-US" dirty="0" err="1"/>
              <a:t>Quichua</a:t>
            </a:r>
            <a:r>
              <a:rPr lang="en-US" dirty="0"/>
              <a:t> peoples since pre-Columbian times. There’s no </a:t>
            </a:r>
            <a:endParaRPr lang="en-US" dirty="0" smtClean="0"/>
          </a:p>
          <a:p>
            <a:r>
              <a:rPr lang="en-US" dirty="0"/>
              <a:t> </a:t>
            </a:r>
            <a:r>
              <a:rPr lang="en-US" dirty="0" smtClean="0"/>
              <a:t>     monument </a:t>
            </a:r>
            <a:r>
              <a:rPr lang="en-US" dirty="0"/>
              <a:t>and everything has a very home-made feel, but you do get to interact </a:t>
            </a:r>
            <a:endParaRPr lang="en-US" dirty="0" smtClean="0"/>
          </a:p>
          <a:p>
            <a:r>
              <a:rPr lang="en-US" dirty="0"/>
              <a:t> </a:t>
            </a:r>
            <a:r>
              <a:rPr lang="en-US" dirty="0" smtClean="0"/>
              <a:t>     with </a:t>
            </a:r>
            <a:r>
              <a:rPr lang="en-US" dirty="0"/>
              <a:t>the magnetic forces at work here. A sink is produced, filled and then </a:t>
            </a:r>
            <a:r>
              <a:rPr lang="en-US" dirty="0" smtClean="0"/>
              <a:t>emptied</a:t>
            </a:r>
          </a:p>
          <a:p>
            <a:r>
              <a:rPr lang="en-US" dirty="0"/>
              <a:t> </a:t>
            </a:r>
            <a:r>
              <a:rPr lang="en-US" dirty="0" smtClean="0"/>
              <a:t>    </a:t>
            </a:r>
            <a:r>
              <a:rPr lang="en-US" dirty="0"/>
              <a:t>of water to show you that instead of swirling, water at the equator runs straight </a:t>
            </a:r>
            <a:endParaRPr lang="en-US" dirty="0" smtClean="0"/>
          </a:p>
          <a:p>
            <a:r>
              <a:rPr lang="en-US" dirty="0"/>
              <a:t> </a:t>
            </a:r>
            <a:r>
              <a:rPr lang="en-US" dirty="0" smtClean="0"/>
              <a:t>    down </a:t>
            </a:r>
            <a:r>
              <a:rPr lang="en-US" dirty="0"/>
              <a:t>the plug. You can also balance an egg on a nail, since the forces of gravity </a:t>
            </a:r>
            <a:r>
              <a:rPr lang="en-US" dirty="0" smtClean="0"/>
              <a:t>are</a:t>
            </a:r>
          </a:p>
          <a:p>
            <a:r>
              <a:rPr lang="en-US" dirty="0"/>
              <a:t> </a:t>
            </a:r>
            <a:r>
              <a:rPr lang="en-US" dirty="0" smtClean="0"/>
              <a:t>    </a:t>
            </a:r>
            <a:r>
              <a:rPr lang="en-US" dirty="0"/>
              <a:t>weaker. The passion of the guides involves more than the position of the </a:t>
            </a:r>
            <a:r>
              <a:rPr lang="en-US" dirty="0" smtClean="0"/>
              <a:t>equator</a:t>
            </a:r>
          </a:p>
          <a:p>
            <a:r>
              <a:rPr lang="en-US" dirty="0"/>
              <a:t> </a:t>
            </a:r>
            <a:r>
              <a:rPr lang="en-US" dirty="0" smtClean="0"/>
              <a:t>    </a:t>
            </a:r>
            <a:r>
              <a:rPr lang="en-US" dirty="0"/>
              <a:t>line: Inti </a:t>
            </a:r>
            <a:r>
              <a:rPr lang="en-US" dirty="0" err="1"/>
              <a:t>Ñan</a:t>
            </a:r>
            <a:r>
              <a:rPr lang="en-US" dirty="0"/>
              <a:t> is about </a:t>
            </a:r>
            <a:r>
              <a:rPr lang="en-US" dirty="0" err="1"/>
              <a:t>honouring</a:t>
            </a:r>
            <a:r>
              <a:rPr lang="en-US" dirty="0"/>
              <a:t> traditional knowledge as much as scientific </a:t>
            </a:r>
            <a:endParaRPr lang="en-US" dirty="0" smtClean="0"/>
          </a:p>
          <a:p>
            <a:r>
              <a:rPr lang="en-US" dirty="0"/>
              <a:t> </a:t>
            </a:r>
            <a:r>
              <a:rPr lang="en-US" dirty="0" smtClean="0"/>
              <a:t>    accuracy.”</a:t>
            </a:r>
          </a:p>
          <a:p>
            <a:endParaRPr lang="en-US" dirty="0"/>
          </a:p>
          <a:p>
            <a:r>
              <a:rPr lang="en-US" dirty="0" smtClean="0"/>
              <a:t> Retrieved from  www.roughguides.com/article/equatorial-differences-in-quito-ecuador/</a:t>
            </a:r>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3</a:t>
            </a:fld>
            <a:endParaRPr lang="en-US" dirty="0"/>
          </a:p>
        </p:txBody>
      </p:sp>
    </p:spTree>
    <p:extLst>
      <p:ext uri="{BB962C8B-B14F-4D97-AF65-F5344CB8AC3E}">
        <p14:creationId xmlns:p14="http://schemas.microsoft.com/office/powerpoint/2010/main" val="9016050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500520"/>
            <a:ext cx="5486400" cy="3600450"/>
          </a:xfrm>
        </p:spPr>
        <p:txBody>
          <a:bodyPr/>
          <a:lstStyle/>
          <a:p>
            <a:pPr marL="228600" indent="-228600">
              <a:buFont typeface="+mj-lt"/>
              <a:buAutoNum type="arabicPeriod"/>
            </a:pPr>
            <a:r>
              <a:rPr lang="en-US" dirty="0" smtClean="0"/>
              <a:t>Per Wikipedia “Given </a:t>
            </a:r>
            <a:r>
              <a:rPr lang="en-US" dirty="0"/>
              <a:t>trade restrictions in elephant ivory as well as animal welfare concerns, ivory palm endosperm is often used as a substitute for elephant ivory today, and traded as vegetable ivory, palm ivory, </a:t>
            </a:r>
            <a:r>
              <a:rPr lang="en-US" dirty="0" err="1"/>
              <a:t>corozo</a:t>
            </a:r>
            <a:r>
              <a:rPr lang="en-US" dirty="0"/>
              <a:t> or </a:t>
            </a:r>
            <a:r>
              <a:rPr lang="en-US" dirty="0" err="1"/>
              <a:t>tagua</a:t>
            </a:r>
            <a:r>
              <a:rPr lang="en-US" dirty="0"/>
              <a:t>. When dried out, it can be carved just like elephant ivory; it is often used for beads, buttons, figurines and jewelry, and can be dyed. More recently, palm ivory has been used in the production of </a:t>
            </a:r>
            <a:r>
              <a:rPr lang="en-US" dirty="0" smtClean="0"/>
              <a:t>bagpipes.</a:t>
            </a:r>
            <a:endParaRPr lang="en-US" dirty="0"/>
          </a:p>
          <a:p>
            <a:pPr marL="228600" indent="-228600">
              <a:buFont typeface="+mj-lt"/>
              <a:buAutoNum type="arabicPeriod"/>
            </a:pPr>
            <a:endParaRPr lang="en-US" dirty="0" smtClean="0"/>
          </a:p>
          <a:p>
            <a:r>
              <a:rPr lang="en-US" dirty="0" smtClean="0"/>
              <a:t>       Vegetable </a:t>
            </a:r>
            <a:r>
              <a:rPr lang="en-US" dirty="0"/>
              <a:t>ivory stimulates local economies in South America, provides an </a:t>
            </a:r>
            <a:r>
              <a:rPr lang="en-US" dirty="0" smtClean="0"/>
              <a:t> </a:t>
            </a:r>
          </a:p>
          <a:p>
            <a:r>
              <a:rPr lang="en-US" dirty="0"/>
              <a:t> </a:t>
            </a:r>
            <a:r>
              <a:rPr lang="en-US" dirty="0" smtClean="0"/>
              <a:t>      alternative </a:t>
            </a:r>
            <a:r>
              <a:rPr lang="en-US" dirty="0"/>
              <a:t>to cutting down </a:t>
            </a:r>
            <a:r>
              <a:rPr lang="en-US" dirty="0" smtClean="0"/>
              <a:t>rainforests</a:t>
            </a:r>
            <a:r>
              <a:rPr lang="en-US" dirty="0"/>
              <a:t> </a:t>
            </a:r>
            <a:r>
              <a:rPr lang="en-US" dirty="0" smtClean="0"/>
              <a:t>for </a:t>
            </a:r>
            <a:r>
              <a:rPr lang="en-US" dirty="0"/>
              <a:t>farming, and prevents elephants from </a:t>
            </a:r>
            <a:endParaRPr lang="en-US" dirty="0" smtClean="0"/>
          </a:p>
          <a:p>
            <a:r>
              <a:rPr lang="en-US" dirty="0"/>
              <a:t> </a:t>
            </a:r>
            <a:r>
              <a:rPr lang="en-US" dirty="0" smtClean="0"/>
              <a:t>      being </a:t>
            </a:r>
            <a:r>
              <a:rPr lang="en-US" dirty="0"/>
              <a:t>killed for the ivory in their tusks</a:t>
            </a:r>
            <a:r>
              <a:rPr lang="en-US" dirty="0" smtClean="0"/>
              <a:t>.</a:t>
            </a:r>
            <a:endParaRPr lang="en-US" dirty="0"/>
          </a:p>
          <a:p>
            <a:pPr marL="228600" indent="-228600">
              <a:buFont typeface="+mj-lt"/>
              <a:buAutoNum type="arabicPeriod"/>
            </a:pPr>
            <a:endParaRPr lang="en-US" dirty="0" smtClean="0"/>
          </a:p>
          <a:p>
            <a:r>
              <a:rPr lang="en-US" dirty="0" smtClean="0"/>
              <a:t>        In </a:t>
            </a:r>
            <a:r>
              <a:rPr lang="en-US" dirty="0"/>
              <a:t>Ecuador, the Ecuadorean Ivory Palm (</a:t>
            </a:r>
            <a:r>
              <a:rPr lang="en-US" i="1" dirty="0"/>
              <a:t>P. </a:t>
            </a:r>
            <a:r>
              <a:rPr lang="en-US" i="1" dirty="0" err="1"/>
              <a:t>aequatorialis</a:t>
            </a:r>
            <a:r>
              <a:rPr lang="en-US" dirty="0"/>
              <a:t>) is the </a:t>
            </a:r>
            <a:r>
              <a:rPr lang="en-US" dirty="0" smtClean="0"/>
              <a:t>species</a:t>
            </a:r>
            <a:r>
              <a:rPr lang="en-US" dirty="0"/>
              <a:t> </a:t>
            </a:r>
            <a:r>
              <a:rPr lang="en-US" dirty="0" smtClean="0"/>
              <a:t>whose </a:t>
            </a:r>
          </a:p>
          <a:p>
            <a:r>
              <a:rPr lang="en-US" dirty="0"/>
              <a:t> </a:t>
            </a:r>
            <a:r>
              <a:rPr lang="en-US" dirty="0" smtClean="0"/>
              <a:t>        kernels </a:t>
            </a:r>
            <a:r>
              <a:rPr lang="en-US" dirty="0"/>
              <a:t>are widely harvested</a:t>
            </a:r>
            <a:r>
              <a:rPr lang="en-US" dirty="0" smtClean="0"/>
              <a:t>.”</a:t>
            </a:r>
          </a:p>
          <a:p>
            <a:endParaRPr lang="en-US" dirty="0" smtClean="0"/>
          </a:p>
          <a:p>
            <a:pPr marL="228600" indent="-228600">
              <a:buAutoNum type="arabicPeriod" startAt="2"/>
            </a:pPr>
            <a:r>
              <a:rPr lang="en-US" dirty="0" smtClean="0"/>
              <a:t>Wikipedia Picture  attributions: </a:t>
            </a:r>
          </a:p>
          <a:p>
            <a:r>
              <a:rPr lang="en-US" dirty="0"/>
              <a:t> </a:t>
            </a:r>
            <a:r>
              <a:rPr lang="en-US" dirty="0" smtClean="0"/>
              <a:t>            746px-Lombards_Museum_1000 </a:t>
            </a:r>
            <a:r>
              <a:rPr lang="en-US" dirty="0"/>
              <a:t>- Ecuadorean handicraft from </a:t>
            </a:r>
            <a:r>
              <a:rPr lang="en-US" dirty="0" err="1"/>
              <a:t>tagua</a:t>
            </a:r>
            <a:r>
              <a:rPr lang="en-US" dirty="0"/>
              <a:t> </a:t>
            </a:r>
            <a:r>
              <a:rPr lang="en-US" dirty="0" smtClean="0"/>
              <a:t>nut</a:t>
            </a:r>
          </a:p>
          <a:p>
            <a:r>
              <a:rPr lang="en-US" dirty="0" smtClean="0"/>
              <a:t>     </a:t>
            </a:r>
          </a:p>
          <a:p>
            <a:r>
              <a:rPr lang="en-US" dirty="0"/>
              <a:t> </a:t>
            </a:r>
            <a:r>
              <a:rPr lang="en-US" dirty="0" smtClean="0"/>
              <a:t>      1024px-TaguaPalm </a:t>
            </a:r>
            <a:r>
              <a:rPr lang="en-US" dirty="0"/>
              <a:t>or Ecuadorean Ivory Palm- Attributed to The lifted </a:t>
            </a:r>
            <a:r>
              <a:rPr lang="en-US" dirty="0" err="1"/>
              <a:t>lorax</a:t>
            </a:r>
            <a:r>
              <a:rPr lang="en-US" dirty="0"/>
              <a:t> at </a:t>
            </a:r>
            <a:endParaRPr lang="en-US" dirty="0" smtClean="0"/>
          </a:p>
          <a:p>
            <a:r>
              <a:rPr lang="en-US" dirty="0"/>
              <a:t> </a:t>
            </a:r>
            <a:r>
              <a:rPr lang="en-US" dirty="0" smtClean="0"/>
              <a:t>       </a:t>
            </a:r>
            <a:r>
              <a:rPr lang="en-US" dirty="0" err="1" smtClean="0"/>
              <a:t>en.wikipedia</a:t>
            </a:r>
            <a:endParaRPr lang="en-US" dirty="0" smtClean="0"/>
          </a:p>
          <a:p>
            <a:endParaRPr lang="en-US" dirty="0" smtClean="0"/>
          </a:p>
          <a:p>
            <a:pPr marL="228600" indent="-228600">
              <a:buFont typeface="+mj-lt"/>
              <a:buAutoNum type="arabicPeriod"/>
            </a:pPr>
            <a:endParaRPr lang="en-US" dirty="0"/>
          </a:p>
          <a:p>
            <a:pPr marL="228600" indent="-228600">
              <a:buFont typeface="+mj-lt"/>
              <a:buAutoNum type="arabicPeriod"/>
            </a:pPr>
            <a:endParaRPr lang="en-US" dirty="0"/>
          </a:p>
          <a:p>
            <a:pPr marL="228600" indent="-228600">
              <a:buFont typeface="+mj-lt"/>
              <a:buAutoNum type="arabicPeriod"/>
            </a:pPr>
            <a:endParaRPr lang="en-US" dirty="0" smtClean="0"/>
          </a:p>
        </p:txBody>
      </p:sp>
      <p:sp>
        <p:nvSpPr>
          <p:cNvPr id="4" name="Slide Number Placeholder 3"/>
          <p:cNvSpPr>
            <a:spLocks noGrp="1"/>
          </p:cNvSpPr>
          <p:nvPr>
            <p:ph type="sldNum" sz="quarter" idx="10"/>
          </p:nvPr>
        </p:nvSpPr>
        <p:spPr/>
        <p:txBody>
          <a:bodyPr/>
          <a:lstStyle/>
          <a:p>
            <a:fld id="{80B0D6DE-5F17-44FE-B278-584EB6F33F87}" type="slidenum">
              <a:rPr lang="en-US" smtClean="0"/>
              <a:t>30</a:t>
            </a:fld>
            <a:endParaRPr lang="en-US"/>
          </a:p>
        </p:txBody>
      </p:sp>
    </p:spTree>
    <p:extLst>
      <p:ext uri="{BB962C8B-B14F-4D97-AF65-F5344CB8AC3E}">
        <p14:creationId xmlns:p14="http://schemas.microsoft.com/office/powerpoint/2010/main" val="8840061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31</a:t>
            </a:fld>
            <a:endParaRPr lang="en-US"/>
          </a:p>
        </p:txBody>
      </p:sp>
    </p:spTree>
    <p:extLst>
      <p:ext uri="{BB962C8B-B14F-4D97-AF65-F5344CB8AC3E}">
        <p14:creationId xmlns:p14="http://schemas.microsoft.com/office/powerpoint/2010/main" val="10803691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Cotopaxi picture </a:t>
            </a:r>
            <a:r>
              <a:rPr lang="en-US" sz="1200" kern="1200" dirty="0" smtClean="0">
                <a:solidFill>
                  <a:schemeClr val="tx1"/>
                </a:solidFill>
                <a:effectLst/>
                <a:latin typeface="+mn-lt"/>
                <a:ea typeface="+mn-ea"/>
                <a:cs typeface="+mn-cs"/>
              </a:rPr>
              <a:t>In </a:t>
            </a:r>
            <a:r>
              <a:rPr lang="en-US" sz="1200" i="1" kern="1200" dirty="0" err="1" smtClean="0">
                <a:solidFill>
                  <a:schemeClr val="tx1"/>
                </a:solidFill>
                <a:effectLst/>
                <a:latin typeface="+mn-lt"/>
                <a:ea typeface="+mn-ea"/>
                <a:cs typeface="+mn-cs"/>
              </a:rPr>
              <a:t>Encyclopædia</a:t>
            </a:r>
            <a:r>
              <a:rPr lang="en-US" sz="1200" i="1" kern="1200" dirty="0" smtClean="0">
                <a:solidFill>
                  <a:schemeClr val="tx1"/>
                </a:solidFill>
                <a:effectLst/>
                <a:latin typeface="+mn-lt"/>
                <a:ea typeface="+mn-ea"/>
                <a:cs typeface="+mn-cs"/>
              </a:rPr>
              <a:t> Britannica.</a:t>
            </a:r>
            <a:r>
              <a:rPr lang="en-US" sz="1200" i="1" kern="1200" baseline="0" dirty="0" smtClean="0">
                <a:solidFill>
                  <a:schemeClr val="tx1"/>
                </a:solidFill>
                <a:effectLst/>
                <a:latin typeface="+mn-lt"/>
                <a:ea typeface="+mn-ea"/>
                <a:cs typeface="+mn-cs"/>
              </a:rPr>
              <a:t> R</a:t>
            </a:r>
            <a:r>
              <a:rPr lang="en-US" dirty="0" smtClean="0"/>
              <a:t>etrieved from</a:t>
            </a:r>
            <a:r>
              <a:rPr lang="en-US" sz="1200" kern="1200" baseline="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http://library.eb.com/levels/youngadults/article/274119/</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0B0D6DE-5F17-44FE-B278-584EB6F33F87}" type="slidenum">
              <a:rPr lang="en-US" smtClean="0"/>
              <a:t>32</a:t>
            </a:fld>
            <a:endParaRPr lang="en-US"/>
          </a:p>
        </p:txBody>
      </p:sp>
    </p:spTree>
    <p:extLst>
      <p:ext uri="{BB962C8B-B14F-4D97-AF65-F5344CB8AC3E}">
        <p14:creationId xmlns:p14="http://schemas.microsoft.com/office/powerpoint/2010/main" val="326704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Photo by Tom </a:t>
            </a:r>
            <a:r>
              <a:rPr lang="en-US" dirty="0" err="1"/>
              <a:t>Simkin</a:t>
            </a:r>
            <a:r>
              <a:rPr lang="en-US" dirty="0"/>
              <a:t> (Smithsonian Institution).</a:t>
            </a:r>
          </a:p>
          <a:p>
            <a:endParaRPr lang="en-US" dirty="0"/>
          </a:p>
          <a:p>
            <a:r>
              <a:rPr lang="en-US" dirty="0" smtClean="0"/>
              <a:t>“The </a:t>
            </a:r>
            <a:r>
              <a:rPr lang="en-US" dirty="0"/>
              <a:t>glacier-capped summit of Ecuador's Cotopaxi volcano is truncated by two nested craters. The outer crater, seen here from the SE, is 800 x 550 m wide. A cone that grew inside this crater is cut by a smaller crater that is 250 m wide and 120 m deep. Frequent explosive eruptions during historical time have modified the shape of the summit crater. In 1903, prior to growth of a broad central cone, it was 450 m deep</a:t>
            </a:r>
            <a:r>
              <a:rPr lang="en-US" dirty="0" smtClean="0"/>
              <a:t>.”</a:t>
            </a:r>
            <a:r>
              <a:rPr lang="en-US" dirty="0"/>
              <a:t/>
            </a:r>
            <a:br>
              <a:rPr lang="en-US" dirty="0"/>
            </a:br>
            <a:r>
              <a:rPr lang="en-US" dirty="0"/>
              <a:t/>
            </a:r>
            <a:br>
              <a:rPr lang="en-US" dirty="0"/>
            </a:br>
            <a:r>
              <a:rPr lang="en-US" dirty="0" smtClean="0"/>
              <a:t>http</a:t>
            </a:r>
            <a:r>
              <a:rPr lang="en-US" dirty="0"/>
              <a:t>://volcano.si.edu/    Smithsonian Institution National Museum of Natural History Global Volcanism Program  </a:t>
            </a:r>
            <a:endParaRPr lang="en-US" dirty="0" smtClean="0"/>
          </a:p>
          <a:p>
            <a:endParaRPr lang="en-US" dirty="0"/>
          </a:p>
          <a:p>
            <a:r>
              <a:rPr lang="en-US" dirty="0" smtClean="0"/>
              <a:t>500 m or meters </a:t>
            </a:r>
            <a:r>
              <a:rPr lang="en-US" dirty="0"/>
              <a:t> </a:t>
            </a:r>
            <a:r>
              <a:rPr lang="en-US" dirty="0" smtClean="0"/>
              <a:t>=   1640.42 feet </a:t>
            </a:r>
          </a:p>
          <a:p>
            <a:endParaRPr lang="en-US" dirty="0"/>
          </a:p>
          <a:p>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33</a:t>
            </a:fld>
            <a:endParaRPr lang="en-US"/>
          </a:p>
        </p:txBody>
      </p:sp>
    </p:spTree>
    <p:extLst>
      <p:ext uri="{BB962C8B-B14F-4D97-AF65-F5344CB8AC3E}">
        <p14:creationId xmlns:p14="http://schemas.microsoft.com/office/powerpoint/2010/main" val="37284868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err="1" smtClean="0">
                <a:solidFill>
                  <a:schemeClr val="tx1"/>
                </a:solidFill>
                <a:effectLst/>
                <a:latin typeface="+mn-lt"/>
                <a:ea typeface="+mn-ea"/>
                <a:cs typeface="+mn-cs"/>
              </a:rPr>
              <a:t>Reventador</a:t>
            </a:r>
            <a:r>
              <a:rPr lang="en-US" sz="1200" kern="1200" dirty="0" smtClean="0">
                <a:solidFill>
                  <a:schemeClr val="tx1"/>
                </a:solidFill>
                <a:effectLst/>
                <a:latin typeface="+mn-lt"/>
                <a:ea typeface="+mn-ea"/>
                <a:cs typeface="+mn-cs"/>
              </a:rPr>
              <a:t> photo by Patricio Ramon, 2005 (</a:t>
            </a:r>
            <a:r>
              <a:rPr lang="en-US" sz="1200" kern="1200" dirty="0" err="1" smtClean="0">
                <a:solidFill>
                  <a:schemeClr val="tx1"/>
                </a:solidFill>
                <a:effectLst/>
                <a:latin typeface="+mn-lt"/>
                <a:ea typeface="+mn-ea"/>
                <a:cs typeface="+mn-cs"/>
              </a:rPr>
              <a:t>Instituto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Geofisca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Escuela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Politecnica</a:t>
            </a:r>
            <a:r>
              <a:rPr lang="en-US" sz="1200" kern="1200" dirty="0" smtClean="0">
                <a:solidFill>
                  <a:schemeClr val="tx1"/>
                </a:solidFill>
                <a:effectLst/>
                <a:latin typeface="+mn-lt"/>
                <a:ea typeface="+mn-ea"/>
                <a:cs typeface="+mn-cs"/>
              </a:rPr>
              <a:t> Nacional).</a:t>
            </a:r>
            <a:r>
              <a:rPr lang="en-US" baseline="0" dirty="0" smtClean="0"/>
              <a:t> Retrieved from </a:t>
            </a:r>
            <a:r>
              <a:rPr lang="en-US" sz="1200" kern="1200" dirty="0" smtClean="0">
                <a:solidFill>
                  <a:schemeClr val="tx1"/>
                </a:solidFill>
                <a:effectLst/>
                <a:latin typeface="+mn-lt"/>
                <a:ea typeface="+mn-ea"/>
                <a:cs typeface="+mn-cs"/>
              </a:rPr>
              <a:t> http://volcano.si.edu/    Smithsonian Institution National Museum of Natural History Global Volcanism Program</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According to the above website :  “A steam-and-gas plume rises from the central cone of </a:t>
            </a:r>
            <a:r>
              <a:rPr lang="en-US" sz="1200" kern="1200" dirty="0" err="1" smtClean="0">
                <a:solidFill>
                  <a:schemeClr val="tx1"/>
                </a:solidFill>
                <a:effectLst/>
                <a:latin typeface="+mn-lt"/>
                <a:ea typeface="+mn-ea"/>
                <a:cs typeface="+mn-cs"/>
              </a:rPr>
              <a:t>Reventador</a:t>
            </a:r>
            <a:r>
              <a:rPr lang="en-US" sz="1200" kern="1200" dirty="0" smtClean="0">
                <a:solidFill>
                  <a:schemeClr val="tx1"/>
                </a:solidFill>
                <a:effectLst/>
                <a:latin typeface="+mn-lt"/>
                <a:ea typeface="+mn-ea"/>
                <a:cs typeface="+mn-cs"/>
              </a:rPr>
              <a:t> volcano in this March 11, 2005 aerial view from the SE. Several lava flows generated during eruptions in 2002 and 2004-2005 are visible on the south and SE flanks of the central cone.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0B0D6DE-5F17-44FE-B278-584EB6F33F87}" type="slidenum">
              <a:rPr lang="en-US" smtClean="0"/>
              <a:t>34</a:t>
            </a:fld>
            <a:endParaRPr lang="en-US"/>
          </a:p>
        </p:txBody>
      </p:sp>
    </p:spTree>
    <p:extLst>
      <p:ext uri="{BB962C8B-B14F-4D97-AF65-F5344CB8AC3E}">
        <p14:creationId xmlns:p14="http://schemas.microsoft.com/office/powerpoint/2010/main" val="5340790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74054142 _hi021793615</a:t>
            </a:r>
            <a:r>
              <a:rPr lang="en-US" baseline="0" dirty="0" smtClean="0"/>
              <a:t> of Tungurahua April 5, 2014 eruption </a:t>
            </a:r>
            <a:r>
              <a:rPr lang="en-US" dirty="0" smtClean="0"/>
              <a:t>retrieved from www.reuters.com . It was also</a:t>
            </a:r>
            <a:r>
              <a:rPr lang="en-US" baseline="0" dirty="0" smtClean="0"/>
              <a:t> retrieved from </a:t>
            </a:r>
            <a:r>
              <a:rPr lang="en-US" sz="1200" kern="1200" dirty="0" smtClean="0">
                <a:solidFill>
                  <a:schemeClr val="tx1"/>
                </a:solidFill>
                <a:effectLst/>
                <a:latin typeface="+mn-lt"/>
                <a:ea typeface="+mn-ea"/>
                <a:cs typeface="+mn-cs"/>
              </a:rPr>
              <a:t>http://www.rt.com/news/tungurahua-volcano-ecuador-explosion-505/</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0B0D6DE-5F17-44FE-B278-584EB6F33F87}" type="slidenum">
              <a:rPr lang="en-US" smtClean="0"/>
              <a:t>35</a:t>
            </a:fld>
            <a:endParaRPr lang="en-US"/>
          </a:p>
        </p:txBody>
      </p:sp>
    </p:spTree>
    <p:extLst>
      <p:ext uri="{BB962C8B-B14F-4D97-AF65-F5344CB8AC3E}">
        <p14:creationId xmlns:p14="http://schemas.microsoft.com/office/powerpoint/2010/main" val="10993704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Wolf</a:t>
            </a:r>
            <a:r>
              <a:rPr lang="en-US" baseline="0" dirty="0" smtClean="0"/>
              <a:t> </a:t>
            </a:r>
            <a:r>
              <a:rPr lang="en-US" dirty="0" smtClean="0"/>
              <a:t>volcano eruption</a:t>
            </a:r>
            <a:r>
              <a:rPr lang="en-US" baseline="0" dirty="0" smtClean="0"/>
              <a:t> May 25 , 2015 phot retrieved from </a:t>
            </a:r>
            <a:r>
              <a:rPr lang="en-US" sz="1200" kern="1200" dirty="0" smtClean="0">
                <a:solidFill>
                  <a:schemeClr val="tx1"/>
                </a:solidFill>
                <a:effectLst/>
                <a:latin typeface="+mn-lt"/>
                <a:ea typeface="+mn-ea"/>
                <a:cs typeface="+mn-cs"/>
              </a:rPr>
              <a:t>http://earthobservatory.nasa.gov/NaturalHazards/view.php?id=85963. NASA Earth Observatory image by Jesse Allen, using EO-1 ALI data provided courtesy of the NASA EO-1 team.</a:t>
            </a:r>
            <a:r>
              <a:rPr lang="en-US" dirty="0"/>
              <a:t> </a:t>
            </a:r>
            <a:r>
              <a:rPr lang="en-US" sz="1200" kern="1200" dirty="0" smtClean="0">
                <a:solidFill>
                  <a:schemeClr val="tx1"/>
                </a:solidFill>
                <a:effectLst/>
                <a:latin typeface="+mn-lt"/>
                <a:ea typeface="+mn-ea"/>
                <a:cs typeface="+mn-cs"/>
              </a:rPr>
              <a:t>Caption by Adam </a:t>
            </a:r>
            <a:r>
              <a:rPr lang="en-US" sz="1200" kern="1200" dirty="0" err="1" smtClean="0">
                <a:solidFill>
                  <a:schemeClr val="tx1"/>
                </a:solidFill>
                <a:effectLst/>
                <a:latin typeface="+mn-lt"/>
                <a:ea typeface="+mn-ea"/>
                <a:cs typeface="+mn-cs"/>
              </a:rPr>
              <a:t>Voiland</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36</a:t>
            </a:fld>
            <a:endParaRPr lang="en-US"/>
          </a:p>
        </p:txBody>
      </p:sp>
    </p:spTree>
    <p:extLst>
      <p:ext uri="{BB962C8B-B14F-4D97-AF65-F5344CB8AC3E}">
        <p14:creationId xmlns:p14="http://schemas.microsoft.com/office/powerpoint/2010/main" val="3337827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gravity and rotational centrifugal force, the Earth is somewhat elliptical.  At the Equator is its  greatest  width and  also greatest  distance from the center of the Earth.  Since Chimborazo ( 20,702 feet high) is nearer to the Equator than Mount Everest ( 29,029 feet ) in the Himalayas, Chimborazo sticks out 7,000 feet further into space than any on the Himalaya Mountains.  Mount Everest is the highest peak in the world when measured at sea level.</a:t>
            </a:r>
          </a:p>
        </p:txBody>
      </p:sp>
      <p:sp>
        <p:nvSpPr>
          <p:cNvPr id="4" name="Slide Number Placeholder 3"/>
          <p:cNvSpPr>
            <a:spLocks noGrp="1"/>
          </p:cNvSpPr>
          <p:nvPr>
            <p:ph type="sldNum" sz="quarter" idx="10"/>
          </p:nvPr>
        </p:nvSpPr>
        <p:spPr/>
        <p:txBody>
          <a:bodyPr/>
          <a:lstStyle/>
          <a:p>
            <a:fld id="{80B0D6DE-5F17-44FE-B278-584EB6F33F87}" type="slidenum">
              <a:rPr lang="en-US" smtClean="0"/>
              <a:t>37</a:t>
            </a:fld>
            <a:endParaRPr lang="en-US"/>
          </a:p>
        </p:txBody>
      </p:sp>
    </p:spTree>
    <p:extLst>
      <p:ext uri="{BB962C8B-B14F-4D97-AF65-F5344CB8AC3E}">
        <p14:creationId xmlns:p14="http://schemas.microsoft.com/office/powerpoint/2010/main" val="7486229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Chimborazo photo</a:t>
            </a:r>
            <a:r>
              <a:rPr lang="en-US" sz="1200" baseline="0" dirty="0" smtClean="0">
                <a:effectLst/>
                <a:latin typeface="Calibri" panose="020F0502020204030204" pitchFamily="34" charset="0"/>
                <a:ea typeface="Calibri" panose="020F0502020204030204" pitchFamily="34" charset="0"/>
                <a:cs typeface="Times New Roman" panose="02020603050405020304" pitchFamily="18" charset="0"/>
              </a:rPr>
              <a:t> i</a:t>
            </a: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n </a:t>
            </a:r>
            <a:r>
              <a:rPr lang="en-US" sz="1200" i="1" dirty="0" err="1" smtClean="0">
                <a:effectLst/>
                <a:latin typeface="Calibri" panose="020F0502020204030204" pitchFamily="34" charset="0"/>
                <a:ea typeface="Calibri" panose="020F0502020204030204" pitchFamily="34" charset="0"/>
                <a:cs typeface="Times New Roman" panose="02020603050405020304" pitchFamily="18" charset="0"/>
              </a:rPr>
              <a:t>Encyclopædia</a:t>
            </a:r>
            <a:r>
              <a:rPr lang="en-US" sz="1200" i="1" dirty="0" smtClean="0">
                <a:effectLst/>
                <a:latin typeface="Calibri" panose="020F0502020204030204" pitchFamily="34" charset="0"/>
                <a:ea typeface="Calibri" panose="020F0502020204030204" pitchFamily="34" charset="0"/>
                <a:cs typeface="Times New Roman" panose="02020603050405020304" pitchFamily="18" charset="0"/>
              </a:rPr>
              <a:t> Britannica.</a:t>
            </a: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 Retrieved from http://library.eb.com/levels/youngadults/article/274119/</a:t>
            </a:r>
            <a:endParaRPr lang="en-US" sz="1200" kern="1200" dirty="0">
              <a:effectLst/>
            </a:endParaRPr>
          </a:p>
        </p:txBody>
      </p:sp>
      <p:sp>
        <p:nvSpPr>
          <p:cNvPr id="4" name="Slide Number Placeholder 3"/>
          <p:cNvSpPr>
            <a:spLocks noGrp="1"/>
          </p:cNvSpPr>
          <p:nvPr>
            <p:ph type="sldNum" sz="quarter" idx="10"/>
          </p:nvPr>
        </p:nvSpPr>
        <p:spPr/>
        <p:txBody>
          <a:bodyPr/>
          <a:lstStyle/>
          <a:p>
            <a:fld id="{80B0D6DE-5F17-44FE-B278-584EB6F33F87}" type="slidenum">
              <a:rPr lang="en-US" smtClean="0"/>
              <a:t>38</a:t>
            </a:fld>
            <a:endParaRPr lang="en-US"/>
          </a:p>
        </p:txBody>
      </p:sp>
    </p:spTree>
    <p:extLst>
      <p:ext uri="{BB962C8B-B14F-4D97-AF65-F5344CB8AC3E}">
        <p14:creationId xmlns:p14="http://schemas.microsoft.com/office/powerpoint/2010/main" val="24299043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a:t>
            </a:r>
            <a:r>
              <a:rPr lang="en-US" dirty="0"/>
              <a:t>World Heritage Site is a place (such as a building, city, complex, desert, forest, island, lake, monument, or mountain) that is listed by the United Nations Educational, Scientific and Cultural Organization (UNESCO) as being of special cultural or physical significance.”  UNESCO members include 195 countries.  </a:t>
            </a:r>
          </a:p>
          <a:p>
            <a:r>
              <a:rPr lang="en-US" dirty="0"/>
              <a:t>      www. Wikipedia.org</a:t>
            </a:r>
          </a:p>
          <a:p>
            <a:endParaRPr lang="en-US" dirty="0"/>
          </a:p>
          <a:p>
            <a:r>
              <a:rPr lang="en-US" dirty="0" smtClean="0"/>
              <a:t>Photo of Plaza de San Francisco on Inca marketplace ruins with San Francisco monastery</a:t>
            </a:r>
            <a:r>
              <a:rPr lang="en-US" baseline="0" dirty="0" smtClean="0"/>
              <a:t> in background in </a:t>
            </a:r>
            <a:r>
              <a:rPr lang="en-US" dirty="0" smtClean="0"/>
              <a:t>City of Quito from World </a:t>
            </a:r>
            <a:r>
              <a:rPr lang="en-US" dirty="0" err="1" smtClean="0"/>
              <a:t>Factbook</a:t>
            </a:r>
            <a:r>
              <a:rPr lang="en-US" dirty="0" smtClean="0"/>
              <a:t> retrieved</a:t>
            </a:r>
            <a:r>
              <a:rPr lang="en-US" baseline="0" dirty="0" smtClean="0"/>
              <a:t> from </a:t>
            </a:r>
            <a:r>
              <a:rPr lang="en-US" sz="1200" kern="1200" dirty="0" smtClean="0">
                <a:solidFill>
                  <a:schemeClr val="tx1"/>
                </a:solidFill>
                <a:effectLst/>
                <a:latin typeface="+mn-lt"/>
                <a:ea typeface="+mn-ea"/>
                <a:cs typeface="+mn-cs"/>
              </a:rPr>
              <a:t>https://www.cia.gov/library/publications/the-world-factbook/geos/ec.html</a:t>
            </a:r>
          </a:p>
          <a:p>
            <a:endParaRPr lang="en-US" sz="1200" u="sng"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Photo</a:t>
            </a:r>
            <a:r>
              <a:rPr lang="en-US" sz="1200" kern="1200" baseline="0" dirty="0" smtClean="0">
                <a:solidFill>
                  <a:schemeClr val="tx1"/>
                </a:solidFill>
                <a:effectLst/>
                <a:latin typeface="+mn-lt"/>
                <a:ea typeface="+mn-ea"/>
                <a:cs typeface="+mn-cs"/>
              </a:rPr>
              <a:t> of Old Cathedral in Cuenca from </a:t>
            </a:r>
            <a:r>
              <a:rPr lang="en-US" sz="1200" kern="1200" baseline="0" dirty="0" err="1" smtClean="0">
                <a:solidFill>
                  <a:schemeClr val="tx1"/>
                </a:solidFill>
                <a:effectLst/>
                <a:latin typeface="+mn-lt"/>
                <a:ea typeface="+mn-ea"/>
                <a:cs typeface="+mn-cs"/>
              </a:rPr>
              <a:t>Encyclopaedia</a:t>
            </a:r>
            <a:r>
              <a:rPr lang="en-US" sz="1200" kern="1200" baseline="0" dirty="0" smtClean="0">
                <a:solidFill>
                  <a:schemeClr val="tx1"/>
                </a:solidFill>
                <a:effectLst/>
                <a:latin typeface="+mn-lt"/>
                <a:ea typeface="+mn-ea"/>
                <a:cs typeface="+mn-cs"/>
              </a:rPr>
              <a:t> Britannica retrieved from http://library.eb.com</a:t>
            </a:r>
            <a:endParaRPr lang="en-US" sz="1200" kern="1200" dirty="0" smtClean="0">
              <a:solidFill>
                <a:schemeClr val="tx1"/>
              </a:solidFill>
              <a:effectLst/>
              <a:latin typeface="+mn-lt"/>
              <a:ea typeface="+mn-ea"/>
              <a:cs typeface="+mn-cs"/>
            </a:endParaRPr>
          </a:p>
          <a:p>
            <a:endParaRPr lang="en-US" dirty="0"/>
          </a:p>
          <a:p>
            <a:r>
              <a:rPr lang="en-US" dirty="0"/>
              <a:t>Photo of mother and young seal lion calling from World </a:t>
            </a:r>
            <a:r>
              <a:rPr lang="en-US" dirty="0" err="1"/>
              <a:t>Factbook</a:t>
            </a:r>
            <a:r>
              <a:rPr lang="en-US" dirty="0"/>
              <a:t> retrieved at</a:t>
            </a:r>
          </a:p>
          <a:p>
            <a:r>
              <a:rPr lang="en-US" dirty="0"/>
              <a:t>https://www.cia.gov/library/publications/the-world-factbook/geos/ec.html</a:t>
            </a:r>
          </a:p>
          <a:p>
            <a:endParaRPr lang="en-US" dirty="0" smtClean="0"/>
          </a:p>
          <a:p>
            <a:r>
              <a:rPr lang="en-US" dirty="0" smtClean="0"/>
              <a:t>Photo of Summit </a:t>
            </a:r>
            <a:r>
              <a:rPr lang="en-US" dirty="0"/>
              <a:t>of the </a:t>
            </a:r>
            <a:r>
              <a:rPr lang="en-US" dirty="0" err="1"/>
              <a:t>Sangay</a:t>
            </a:r>
            <a:r>
              <a:rPr lang="en-US" dirty="0"/>
              <a:t> stratovolcano. Ecuador, January </a:t>
            </a:r>
            <a:r>
              <a:rPr lang="en-US" dirty="0" smtClean="0"/>
              <a:t>2006, by Albert Becker retrieved </a:t>
            </a:r>
            <a:r>
              <a:rPr lang="en-US" dirty="0"/>
              <a:t>from https://commons.wikimedia.org/wiki/File:Sangay1.jpg</a:t>
            </a:r>
          </a:p>
          <a:p>
            <a:r>
              <a:rPr lang="en-US" dirty="0" smtClean="0"/>
              <a:t> </a:t>
            </a:r>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39</a:t>
            </a:fld>
            <a:endParaRPr lang="en-US"/>
          </a:p>
        </p:txBody>
      </p:sp>
    </p:spTree>
    <p:extLst>
      <p:ext uri="{BB962C8B-B14F-4D97-AF65-F5344CB8AC3E}">
        <p14:creationId xmlns:p14="http://schemas.microsoft.com/office/powerpoint/2010/main" val="3995107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dirty="0" smtClean="0"/>
              <a:t>Image of world retrieved from </a:t>
            </a:r>
            <a:r>
              <a:rPr lang="en-US" u="sng" dirty="0"/>
              <a:t>http://www.atozworldculture.com</a:t>
            </a:r>
            <a:endParaRPr lang="en-US" dirty="0"/>
          </a:p>
          <a:p>
            <a:endParaRPr lang="en-US" dirty="0" smtClean="0"/>
          </a:p>
          <a:p>
            <a:r>
              <a:rPr lang="en-US" dirty="0" smtClean="0"/>
              <a:t>Map image from </a:t>
            </a:r>
            <a:r>
              <a:rPr lang="en-US" dirty="0" err="1" smtClean="0"/>
              <a:t>Encyclopaedia</a:t>
            </a:r>
            <a:r>
              <a:rPr lang="en-US" dirty="0" smtClean="0"/>
              <a:t> Britannica retrieved </a:t>
            </a:r>
            <a:r>
              <a:rPr lang="en-US" dirty="0"/>
              <a:t>from http://library.eb.com/levels/referencecenter/article/106215</a:t>
            </a:r>
          </a:p>
        </p:txBody>
      </p:sp>
      <p:sp>
        <p:nvSpPr>
          <p:cNvPr id="4" name="Slide Number Placeholder 3"/>
          <p:cNvSpPr>
            <a:spLocks noGrp="1"/>
          </p:cNvSpPr>
          <p:nvPr>
            <p:ph type="sldNum" sz="quarter" idx="10"/>
          </p:nvPr>
        </p:nvSpPr>
        <p:spPr/>
        <p:txBody>
          <a:bodyPr/>
          <a:lstStyle/>
          <a:p>
            <a:fld id="{80B0D6DE-5F17-44FE-B278-584EB6F33F87}" type="slidenum">
              <a:rPr lang="en-US" smtClean="0"/>
              <a:t>4</a:t>
            </a:fld>
            <a:endParaRPr lang="en-US"/>
          </a:p>
        </p:txBody>
      </p:sp>
    </p:spTree>
    <p:extLst>
      <p:ext uri="{BB962C8B-B14F-4D97-AF65-F5344CB8AC3E}">
        <p14:creationId xmlns:p14="http://schemas.microsoft.com/office/powerpoint/2010/main" val="5566673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Guayaquil  -- During Colonial times it was frequently attacked by pirates. Fires destroyed parts of the city during the 18</a:t>
            </a:r>
            <a:r>
              <a:rPr lang="en-US" baseline="30000" dirty="0" smtClean="0"/>
              <a:t>th</a:t>
            </a:r>
            <a:r>
              <a:rPr lang="en-US" dirty="0" smtClean="0"/>
              <a:t> and 19</a:t>
            </a:r>
            <a:r>
              <a:rPr lang="en-US" baseline="30000" dirty="0" smtClean="0"/>
              <a:t>th</a:t>
            </a:r>
            <a:r>
              <a:rPr lang="en-US" dirty="0" smtClean="0"/>
              <a:t> centuries. …Today, the city, in addition to serving as Ecuador’s main port, is an industrial center.  Its businesses include tanneries, iron foundries, and sugar refineries. …The Botanical Garden in Guayaquil  is home to one of the world’s finest displays or orchids. …The Botanical Garden also boosts a fine collection of more than 320 different species of other plants. Fluttering wings are another beautiful aspect of Guayaquil’s Botanical Garden.  Over 60 types of butterflies amaze and delight visitors.”</a:t>
            </a:r>
          </a:p>
          <a:p>
            <a:r>
              <a:rPr lang="en-US" u="sng" dirty="0"/>
              <a:t>South America Today – Ecuador</a:t>
            </a:r>
            <a:r>
              <a:rPr lang="en-US" dirty="0"/>
              <a:t>, by Colleen Madonna Flood Williams, Mason Crest Publishers, 2009</a:t>
            </a:r>
          </a:p>
          <a:p>
            <a:endParaRPr lang="en-US" dirty="0" smtClean="0"/>
          </a:p>
          <a:p>
            <a:r>
              <a:rPr lang="en-US" dirty="0" smtClean="0"/>
              <a:t>Population figures as of Year 2015 retrieved from </a:t>
            </a:r>
          </a:p>
          <a:p>
            <a:r>
              <a:rPr lang="en-US" dirty="0" smtClean="0"/>
              <a:t>https</a:t>
            </a:r>
            <a:r>
              <a:rPr lang="en-US" dirty="0"/>
              <a:t>://www.cia.gov/library/publications/the-world-factbook</a:t>
            </a:r>
          </a:p>
          <a:p>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40</a:t>
            </a:fld>
            <a:endParaRPr lang="en-US"/>
          </a:p>
        </p:txBody>
      </p:sp>
    </p:spTree>
    <p:extLst>
      <p:ext uri="{BB962C8B-B14F-4D97-AF65-F5344CB8AC3E}">
        <p14:creationId xmlns:p14="http://schemas.microsoft.com/office/powerpoint/2010/main" val="19789941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Photo of Quito from </a:t>
            </a:r>
            <a:r>
              <a:rPr lang="en-US" sz="1200" kern="1200" dirty="0" err="1" smtClean="0">
                <a:solidFill>
                  <a:schemeClr val="tx1"/>
                </a:solidFill>
                <a:effectLst/>
                <a:latin typeface="+mn-lt"/>
                <a:ea typeface="+mn-ea"/>
                <a:cs typeface="+mn-cs"/>
              </a:rPr>
              <a:t>Encyclopaedia</a:t>
            </a:r>
            <a:r>
              <a:rPr lang="en-US" sz="1200" kern="1200" dirty="0" smtClean="0">
                <a:solidFill>
                  <a:schemeClr val="tx1"/>
                </a:solidFill>
                <a:effectLst/>
                <a:latin typeface="+mn-lt"/>
                <a:ea typeface="+mn-ea"/>
                <a:cs typeface="+mn-cs"/>
              </a:rPr>
              <a:t> Britannica accessed from http://library.eb.com/levels/referencecenter/article/106215</a:t>
            </a:r>
          </a:p>
          <a:p>
            <a:r>
              <a:rPr lang="en-US" dirty="0" smtClean="0"/>
              <a:t> </a:t>
            </a:r>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41</a:t>
            </a:fld>
            <a:endParaRPr lang="en-US"/>
          </a:p>
        </p:txBody>
      </p:sp>
    </p:spTree>
    <p:extLst>
      <p:ext uri="{BB962C8B-B14F-4D97-AF65-F5344CB8AC3E}">
        <p14:creationId xmlns:p14="http://schemas.microsoft.com/office/powerpoint/2010/main" val="13929206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42</a:t>
            </a:fld>
            <a:endParaRPr lang="en-US"/>
          </a:p>
        </p:txBody>
      </p:sp>
    </p:spTree>
    <p:extLst>
      <p:ext uri="{BB962C8B-B14F-4D97-AF65-F5344CB8AC3E}">
        <p14:creationId xmlns:p14="http://schemas.microsoft.com/office/powerpoint/2010/main" val="11163564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of Cuenca by Marc </a:t>
            </a:r>
            <a:r>
              <a:rPr lang="en-US" dirty="0" err="1" smtClean="0"/>
              <a:t>Figueras</a:t>
            </a:r>
            <a:r>
              <a:rPr lang="en-US" dirty="0" smtClean="0"/>
              <a:t> retrieved from https://commons.wikimedia.org</a:t>
            </a:r>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43</a:t>
            </a:fld>
            <a:endParaRPr lang="en-US"/>
          </a:p>
        </p:txBody>
      </p:sp>
    </p:spTree>
    <p:extLst>
      <p:ext uri="{BB962C8B-B14F-4D97-AF65-F5344CB8AC3E}">
        <p14:creationId xmlns:p14="http://schemas.microsoft.com/office/powerpoint/2010/main" val="37541985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Below quotes source: CIA’s World </a:t>
            </a:r>
            <a:r>
              <a:rPr lang="en-US" sz="1000" dirty="0" err="1" smtClean="0"/>
              <a:t>Factbook</a:t>
            </a:r>
            <a:r>
              <a:rPr lang="en-US" sz="1000" dirty="0" smtClean="0"/>
              <a:t> , www.cia.gov/library/publications/the-world-factbook</a:t>
            </a:r>
            <a:endParaRPr lang="en-US" sz="1000" dirty="0"/>
          </a:p>
          <a:p>
            <a:r>
              <a:rPr lang="en-US" sz="1000" b="1" dirty="0" smtClean="0"/>
              <a:t>Except for Ethnic Groups (2010 est.), all figures are for year 2015</a:t>
            </a:r>
          </a:p>
          <a:p>
            <a:r>
              <a:rPr lang="en-US" sz="1000" dirty="0" smtClean="0"/>
              <a:t>“Quechua and </a:t>
            </a:r>
            <a:r>
              <a:rPr lang="en-US" sz="1000" dirty="0" err="1" smtClean="0"/>
              <a:t>Shuar</a:t>
            </a:r>
            <a:r>
              <a:rPr lang="en-US" sz="1000" dirty="0" smtClean="0"/>
              <a:t> are official languages of intercultural relations; other indigenous languages are in official use by indigenous peoples in the areas they inhabit) (2010 est.)”</a:t>
            </a:r>
          </a:p>
          <a:p>
            <a:endParaRPr lang="en-US" sz="1000" dirty="0" smtClean="0"/>
          </a:p>
          <a:p>
            <a:r>
              <a:rPr lang="en-US" sz="1000" dirty="0" smtClean="0"/>
              <a:t>“Demographic Profile:</a:t>
            </a:r>
            <a:endParaRPr lang="en-US" sz="1000" dirty="0"/>
          </a:p>
          <a:p>
            <a:r>
              <a:rPr lang="en-US" sz="1000" dirty="0"/>
              <a:t>Ecuador's high poverty and income inequality most affect indigenous, mixed race, and rural populations. The government has increased its social spending to ameliorate these problems, but critics question the efficiency and implementation of its national development plan. Nevertheless, the conditional cash transfer program, which requires participants' children to attend school and have medical check-ups, has helped improve educational attainment and healthcare among poor children. Ecuador is stalled at above replacement level fertility and the population most likely will keep growing rather than stabilize.</a:t>
            </a:r>
          </a:p>
          <a:p>
            <a:r>
              <a:rPr lang="en-US" sz="1000" dirty="0"/>
              <a:t>An estimated 2 to 3 million Ecuadorians live abroad, but increased unemployment in key receiving countries - Spain, the United States, and Italy - is slowing emigration and increasing the likelihood of returnees to Ecuador. The first large-scale emigration of Ecuadorians occurred between 1980 and 2000, when an economic crisis drove Ecuadorians from southern provinces to New York City, where they had trade contacts. A second, nationwide wave of emigration in the late 1990s was caused by another economic downturn, political instability, and a currency crisis. Spain was the logical destination because of its shared language and the wide availability of low-skilled, informal jobs at a time when increased border surveillance made illegal migration to the US difficult. Ecuador has a small but growing immigrant population and is Latin America's top recipient of refugees; 98% are neighboring Colombians fleeing violence in their country</a:t>
            </a:r>
            <a:r>
              <a:rPr lang="en-US" sz="1000" dirty="0" smtClean="0"/>
              <a:t>.”</a:t>
            </a:r>
            <a:endParaRPr lang="en-US" sz="1000" dirty="0"/>
          </a:p>
        </p:txBody>
      </p:sp>
      <p:sp>
        <p:nvSpPr>
          <p:cNvPr id="4" name="Slide Number Placeholder 3"/>
          <p:cNvSpPr>
            <a:spLocks noGrp="1"/>
          </p:cNvSpPr>
          <p:nvPr>
            <p:ph type="sldNum" sz="quarter" idx="10"/>
          </p:nvPr>
        </p:nvSpPr>
        <p:spPr/>
        <p:txBody>
          <a:bodyPr/>
          <a:lstStyle/>
          <a:p>
            <a:fld id="{80B0D6DE-5F17-44FE-B278-584EB6F33F87}" type="slidenum">
              <a:rPr lang="en-US" smtClean="0"/>
              <a:t>44</a:t>
            </a:fld>
            <a:endParaRPr lang="en-US"/>
          </a:p>
        </p:txBody>
      </p:sp>
    </p:spTree>
    <p:extLst>
      <p:ext uri="{BB962C8B-B14F-4D97-AF65-F5344CB8AC3E}">
        <p14:creationId xmlns:p14="http://schemas.microsoft.com/office/powerpoint/2010/main" val="12799271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Photos retrieved from www.commons.wikimedia.org</a:t>
            </a:r>
          </a:p>
          <a:p>
            <a:endParaRPr lang="en-US" dirty="0" smtClean="0"/>
          </a:p>
          <a:p>
            <a:pPr marL="228600" indent="-228600">
              <a:buFont typeface="+mj-lt"/>
              <a:buAutoNum type="arabicPeriod"/>
            </a:pPr>
            <a:r>
              <a:rPr lang="en-US" dirty="0" err="1" smtClean="0"/>
              <a:t>Otavaleño</a:t>
            </a:r>
            <a:r>
              <a:rPr lang="en-US" dirty="0" smtClean="0"/>
              <a:t> </a:t>
            </a:r>
            <a:r>
              <a:rPr lang="en-US" dirty="0"/>
              <a:t>girl  by Yves </a:t>
            </a:r>
            <a:r>
              <a:rPr lang="en-US" dirty="0" err="1"/>
              <a:t>Picq</a:t>
            </a:r>
            <a:r>
              <a:rPr lang="en-US" dirty="0"/>
              <a:t> </a:t>
            </a:r>
            <a:r>
              <a:rPr lang="en-US" dirty="0" smtClean="0"/>
              <a:t>, veton.picq.fr</a:t>
            </a:r>
            <a:endParaRPr lang="en-US" dirty="0"/>
          </a:p>
          <a:p>
            <a:pPr marL="228600" indent="-228600">
              <a:buFont typeface="+mj-lt"/>
              <a:buAutoNum type="arabicPeriod"/>
            </a:pPr>
            <a:endParaRPr lang="en-US" dirty="0" smtClean="0"/>
          </a:p>
          <a:p>
            <a:pPr marL="228600" indent="-228600">
              <a:buFont typeface="+mj-lt"/>
              <a:buAutoNum type="arabicPeriod"/>
            </a:pPr>
            <a:r>
              <a:rPr lang="en-US" dirty="0" smtClean="0"/>
              <a:t>Afro-Ecuadorian gymnasts  - Guayaquil ( Ecuador ) , April 26 , 2012. Afro Ecuadorians offer recognition Chancellor. Photo: Xavier </a:t>
            </a:r>
            <a:r>
              <a:rPr lang="en-US" dirty="0" err="1" smtClean="0"/>
              <a:t>Cedeno</a:t>
            </a:r>
            <a:r>
              <a:rPr lang="en-US" dirty="0" smtClean="0"/>
              <a:t> Farm / Ministry of Foreign Affairs, Trade and Integration.</a:t>
            </a:r>
          </a:p>
          <a:p>
            <a:pPr marL="228600" indent="-228600">
              <a:buFont typeface="+mj-lt"/>
              <a:buAutoNum type="arabicPeriod"/>
            </a:pPr>
            <a:endParaRPr lang="en-US" dirty="0"/>
          </a:p>
          <a:p>
            <a:pPr marL="228600" indent="-228600">
              <a:buFont typeface="+mj-lt"/>
              <a:buAutoNum type="arabicPeriod"/>
            </a:pPr>
            <a:r>
              <a:rPr lang="en-US" dirty="0" err="1" smtClean="0"/>
              <a:t>Magdala_Villacis</a:t>
            </a:r>
            <a:r>
              <a:rPr lang="en-US" dirty="0" smtClean="0"/>
              <a:t>, </a:t>
            </a:r>
            <a:r>
              <a:rPr lang="en-US" dirty="0"/>
              <a:t>Manabita, </a:t>
            </a:r>
            <a:r>
              <a:rPr lang="en-US" dirty="0" smtClean="0"/>
              <a:t> Minister of National Electoral Council</a:t>
            </a: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45</a:t>
            </a:fld>
            <a:endParaRPr lang="en-US"/>
          </a:p>
        </p:txBody>
      </p:sp>
    </p:spTree>
    <p:extLst>
      <p:ext uri="{BB962C8B-B14F-4D97-AF65-F5344CB8AC3E}">
        <p14:creationId xmlns:p14="http://schemas.microsoft.com/office/powerpoint/2010/main" val="36290497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9350"/>
            <a:ext cx="5486400" cy="3086100"/>
          </a:xfrm>
        </p:spPr>
      </p:sp>
      <p:sp>
        <p:nvSpPr>
          <p:cNvPr id="3" name="Notes Placeholder 2"/>
          <p:cNvSpPr>
            <a:spLocks noGrp="1"/>
          </p:cNvSpPr>
          <p:nvPr>
            <p:ph type="body" idx="1"/>
          </p:nvPr>
        </p:nvSpPr>
        <p:spPr/>
        <p:txBody>
          <a:bodyPr/>
          <a:lstStyle/>
          <a:p>
            <a:r>
              <a:rPr lang="en-US" dirty="0" smtClean="0"/>
              <a:t>Photos copied from</a:t>
            </a:r>
            <a:r>
              <a:rPr lang="en-US" baseline="0" dirty="0" smtClean="0"/>
              <a:t> </a:t>
            </a:r>
            <a:r>
              <a:rPr lang="en-US" sz="1200" u="sng" kern="1200" dirty="0" smtClean="0">
                <a:solidFill>
                  <a:schemeClr val="tx1"/>
                </a:solidFill>
                <a:effectLst/>
                <a:latin typeface="+mn-lt"/>
                <a:ea typeface="+mn-ea"/>
                <a:cs typeface="+mn-cs"/>
              </a:rPr>
              <a:t>Ecuador –Enchantment of the World, </a:t>
            </a:r>
            <a:r>
              <a:rPr lang="en-US" sz="1200" kern="1200" dirty="0" smtClean="0">
                <a:solidFill>
                  <a:schemeClr val="tx1"/>
                </a:solidFill>
                <a:effectLst/>
                <a:latin typeface="+mn-lt"/>
                <a:ea typeface="+mn-ea"/>
                <a:cs typeface="+mn-cs"/>
              </a:rPr>
              <a:t>by JoAnn </a:t>
            </a:r>
            <a:r>
              <a:rPr lang="en-US" sz="1200" kern="1200" dirty="0" err="1" smtClean="0">
                <a:solidFill>
                  <a:schemeClr val="tx1"/>
                </a:solidFill>
                <a:effectLst/>
                <a:latin typeface="+mn-lt"/>
                <a:ea typeface="+mn-ea"/>
                <a:cs typeface="+mn-cs"/>
              </a:rPr>
              <a:t>Milivojevic</a:t>
            </a:r>
            <a:r>
              <a:rPr lang="en-US" sz="1200" kern="1200" dirty="0" smtClean="0">
                <a:solidFill>
                  <a:schemeClr val="tx1"/>
                </a:solidFill>
                <a:effectLst/>
                <a:latin typeface="+mn-lt"/>
                <a:ea typeface="+mn-ea"/>
                <a:cs typeface="+mn-cs"/>
              </a:rPr>
              <a:t>,  Scholastic Children’s Press, 2010 </a:t>
            </a:r>
          </a:p>
          <a:p>
            <a:endParaRPr lang="en-US" dirty="0" smtClean="0"/>
          </a:p>
          <a:p>
            <a:r>
              <a:rPr lang="en-US" dirty="0" smtClean="0"/>
              <a:t>Picture captions are: </a:t>
            </a:r>
          </a:p>
          <a:p>
            <a:endParaRPr lang="en-US" dirty="0" smtClean="0"/>
          </a:p>
          <a:p>
            <a:r>
              <a:rPr lang="en-US" dirty="0" smtClean="0"/>
              <a:t>Top Left: </a:t>
            </a:r>
            <a:r>
              <a:rPr lang="en-US" dirty="0" err="1" smtClean="0"/>
              <a:t>Quichua</a:t>
            </a:r>
            <a:r>
              <a:rPr lang="en-US" dirty="0" smtClean="0"/>
              <a:t> mothers often carry their babies on their backs. </a:t>
            </a:r>
            <a:endParaRPr lang="en-US" dirty="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Center: About 22,000 </a:t>
            </a:r>
            <a:r>
              <a:rPr lang="en-US" sz="1200" kern="1200" dirty="0" err="1" smtClean="0">
                <a:solidFill>
                  <a:schemeClr val="tx1"/>
                </a:solidFill>
                <a:effectLst/>
                <a:latin typeface="+mn-lt"/>
                <a:ea typeface="+mn-ea"/>
                <a:cs typeface="+mn-cs"/>
              </a:rPr>
              <a:t>Saraguros</a:t>
            </a:r>
            <a:r>
              <a:rPr lang="en-US" sz="1200" kern="1200" dirty="0" smtClean="0">
                <a:solidFill>
                  <a:schemeClr val="tx1"/>
                </a:solidFill>
                <a:effectLst/>
                <a:latin typeface="+mn-lt"/>
                <a:ea typeface="+mn-ea"/>
                <a:cs typeface="+mn-cs"/>
              </a:rPr>
              <a:t> live in the highlands of southern Ecuador.  They wear primarily black clothing. </a:t>
            </a:r>
          </a:p>
          <a:p>
            <a:endParaRPr lang="en-US" dirty="0" smtClean="0"/>
          </a:p>
          <a:p>
            <a:r>
              <a:rPr lang="en-US" dirty="0" smtClean="0"/>
              <a:t>Top Right: </a:t>
            </a:r>
            <a:endParaRPr lang="en-US" dirty="0"/>
          </a:p>
          <a:p>
            <a:r>
              <a:rPr lang="en-US" dirty="0" smtClean="0"/>
              <a:t>A mother and her children on a rural road. The average Ecuadoran woman has 2.6 children</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dirty="0" smtClean="0"/>
              <a:t>Note:  </a:t>
            </a:r>
            <a:r>
              <a:rPr lang="en-US" dirty="0" err="1" smtClean="0"/>
              <a:t>Quicha</a:t>
            </a:r>
            <a:r>
              <a:rPr lang="en-US" dirty="0" smtClean="0"/>
              <a:t> are the largest indigenous group in Ecuador --- 2 million.</a:t>
            </a:r>
          </a:p>
          <a:p>
            <a:r>
              <a:rPr lang="en-US" dirty="0"/>
              <a:t> </a:t>
            </a:r>
            <a:r>
              <a:rPr lang="en-US" dirty="0" smtClean="0"/>
              <a:t>            They are related to the Quechua in Bolivia and Peru.</a:t>
            </a:r>
          </a:p>
          <a:p>
            <a:endParaRPr lang="en-US" sz="1200" kern="1200" dirty="0">
              <a:solidFill>
                <a:schemeClr val="tx1"/>
              </a:solidFill>
              <a:effectLst/>
              <a:latin typeface="+mn-lt"/>
              <a:ea typeface="+mn-ea"/>
              <a:cs typeface="+mn-cs"/>
            </a:endParaRPr>
          </a:p>
          <a:p>
            <a:endParaRPr lang="en-US" dirty="0" smtClean="0"/>
          </a:p>
          <a:p>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0B0D6DE-5F17-44FE-B278-584EB6F33F87}" type="slidenum">
              <a:rPr lang="en-US" smtClean="0"/>
              <a:t>46</a:t>
            </a:fld>
            <a:endParaRPr lang="en-US"/>
          </a:p>
        </p:txBody>
      </p:sp>
    </p:spTree>
    <p:extLst>
      <p:ext uri="{BB962C8B-B14F-4D97-AF65-F5344CB8AC3E}">
        <p14:creationId xmlns:p14="http://schemas.microsoft.com/office/powerpoint/2010/main" val="34391624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57250"/>
            <a:ext cx="5486400" cy="3086100"/>
          </a:xfrm>
        </p:spPr>
      </p:sp>
      <p:sp>
        <p:nvSpPr>
          <p:cNvPr id="3" name="Notes Placeholder 2"/>
          <p:cNvSpPr>
            <a:spLocks noGrp="1"/>
          </p:cNvSpPr>
          <p:nvPr>
            <p:ph type="body" idx="1"/>
          </p:nvPr>
        </p:nvSpPr>
        <p:spPr/>
        <p:txBody>
          <a:bodyPr/>
          <a:lstStyle/>
          <a:p>
            <a:r>
              <a:rPr lang="en-US" dirty="0"/>
              <a:t>Photos copied from </a:t>
            </a:r>
            <a:r>
              <a:rPr lang="en-US" u="sng" dirty="0"/>
              <a:t>Ecuador –Enchantment of the World, </a:t>
            </a:r>
            <a:r>
              <a:rPr lang="en-US" dirty="0"/>
              <a:t>by JoAnn </a:t>
            </a:r>
            <a:r>
              <a:rPr lang="en-US" dirty="0" err="1"/>
              <a:t>Milivojevic</a:t>
            </a:r>
            <a:r>
              <a:rPr lang="en-US" dirty="0"/>
              <a:t>,  Scholastic Children’s Press, 2010 </a:t>
            </a:r>
            <a:endParaRPr lang="en-US" dirty="0" smtClean="0"/>
          </a:p>
          <a:p>
            <a:endParaRPr lang="en-US" dirty="0" smtClean="0"/>
          </a:p>
          <a:p>
            <a:r>
              <a:rPr lang="en-US" dirty="0" smtClean="0"/>
              <a:t>Left picture caption: A Tsáchila man displays the fruit that he uses to shape and color his hair. Only</a:t>
            </a:r>
            <a:r>
              <a:rPr lang="en-US" dirty="0"/>
              <a:t> </a:t>
            </a:r>
            <a:r>
              <a:rPr lang="en-US" dirty="0" smtClean="0"/>
              <a:t>Tsáchila men paint their hair. </a:t>
            </a:r>
            <a:endParaRPr lang="en-US" dirty="0"/>
          </a:p>
          <a:p>
            <a:endParaRPr lang="en-US" dirty="0" smtClean="0"/>
          </a:p>
          <a:p>
            <a:r>
              <a:rPr lang="en-US" dirty="0" smtClean="0"/>
              <a:t>Below information from </a:t>
            </a:r>
            <a:r>
              <a:rPr lang="en-US" u="sng" dirty="0"/>
              <a:t>Ecuador –Enchantment of the World, </a:t>
            </a:r>
            <a:r>
              <a:rPr lang="en-US" dirty="0"/>
              <a:t>by JoAnn </a:t>
            </a:r>
            <a:r>
              <a:rPr lang="en-US" dirty="0" err="1"/>
              <a:t>Milivojevic</a:t>
            </a:r>
            <a:r>
              <a:rPr lang="en-US" dirty="0"/>
              <a:t>,  Scholastic Children’s Press, 2010 </a:t>
            </a:r>
          </a:p>
          <a:p>
            <a:endParaRPr lang="en-US" dirty="0" smtClean="0"/>
          </a:p>
          <a:p>
            <a:pPr marL="228600" indent="-228600">
              <a:buFont typeface="+mj-lt"/>
              <a:buAutoNum type="arabicPeriod"/>
            </a:pPr>
            <a:r>
              <a:rPr lang="en-US" dirty="0" smtClean="0"/>
              <a:t>Hair painting method of </a:t>
            </a:r>
            <a:r>
              <a:rPr lang="en-US" dirty="0"/>
              <a:t>Tsáchila man </a:t>
            </a:r>
            <a:r>
              <a:rPr lang="en-US" dirty="0" smtClean="0"/>
              <a:t>: Make a paste out of </a:t>
            </a:r>
            <a:r>
              <a:rPr lang="en-US" dirty="0" err="1" smtClean="0"/>
              <a:t>achiote</a:t>
            </a:r>
            <a:r>
              <a:rPr lang="en-US" dirty="0" smtClean="0"/>
              <a:t> fruit and smear it on the hair with lots of petroleum jelly.</a:t>
            </a:r>
          </a:p>
          <a:p>
            <a:pPr marL="228600" indent="-228600">
              <a:buFont typeface="+mj-lt"/>
              <a:buAutoNum type="arabicPeriod"/>
            </a:pPr>
            <a:endParaRPr lang="en-US" dirty="0"/>
          </a:p>
          <a:p>
            <a:pPr marL="228600" indent="-228600">
              <a:buFont typeface="+mj-lt"/>
              <a:buAutoNum type="arabicPeriod"/>
            </a:pPr>
            <a:r>
              <a:rPr lang="en-US" dirty="0" smtClean="0"/>
              <a:t>The </a:t>
            </a:r>
            <a:r>
              <a:rPr lang="en-US" dirty="0" err="1" smtClean="0"/>
              <a:t>Tsáchila</a:t>
            </a:r>
            <a:r>
              <a:rPr lang="en-US" dirty="0" smtClean="0"/>
              <a:t> people are best known for skilled use of traditional methods to treat illnesses.  People throughout Ecuador seek them out for their healing abilities. </a:t>
            </a:r>
            <a:endParaRPr lang="en-US" dirty="0"/>
          </a:p>
          <a:p>
            <a:pPr marL="228600" indent="-228600">
              <a:buFont typeface="+mj-lt"/>
              <a:buAutoNum type="arabicPeriod"/>
            </a:pPr>
            <a:endParaRPr lang="en-US" dirty="0"/>
          </a:p>
          <a:p>
            <a:pPr marL="228600" indent="-228600">
              <a:buFont typeface="+mj-lt"/>
              <a:buAutoNum type="arabicPeriod"/>
            </a:pPr>
            <a:r>
              <a:rPr lang="en-US" dirty="0" smtClean="0"/>
              <a:t>About 50,000 </a:t>
            </a:r>
            <a:r>
              <a:rPr lang="en-US" dirty="0" err="1" smtClean="0"/>
              <a:t>Otavaleños</a:t>
            </a:r>
            <a:r>
              <a:rPr lang="en-US" dirty="0" smtClean="0"/>
              <a:t> people live in Ecuador around Otavalo, just north of Quito. They are world renowned for their bold textiles.  They tend to dress traditionally. Women wear long skirts and embroidered frilly white blouses. Men wear ponchos, white pants ad elegant Panama hats.  </a:t>
            </a:r>
          </a:p>
          <a:p>
            <a:endParaRPr lang="en-US" dirty="0"/>
          </a:p>
          <a:p>
            <a:endParaRPr lang="en-US" dirty="0" smtClean="0"/>
          </a:p>
        </p:txBody>
      </p:sp>
      <p:sp>
        <p:nvSpPr>
          <p:cNvPr id="4" name="Slide Number Placeholder 3"/>
          <p:cNvSpPr>
            <a:spLocks noGrp="1"/>
          </p:cNvSpPr>
          <p:nvPr>
            <p:ph type="sldNum" sz="quarter" idx="10"/>
          </p:nvPr>
        </p:nvSpPr>
        <p:spPr/>
        <p:txBody>
          <a:bodyPr/>
          <a:lstStyle/>
          <a:p>
            <a:fld id="{80B0D6DE-5F17-44FE-B278-584EB6F33F87}" type="slidenum">
              <a:rPr lang="en-US" smtClean="0"/>
              <a:t>47</a:t>
            </a:fld>
            <a:endParaRPr lang="en-US"/>
          </a:p>
        </p:txBody>
      </p:sp>
    </p:spTree>
    <p:extLst>
      <p:ext uri="{BB962C8B-B14F-4D97-AF65-F5344CB8AC3E}">
        <p14:creationId xmlns:p14="http://schemas.microsoft.com/office/powerpoint/2010/main" val="21859896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Mosaic of 20 ‘Famous Ecuadorans’  </a:t>
            </a:r>
            <a:r>
              <a:rPr lang="en-US" baseline="0" dirty="0" smtClean="0"/>
              <a:t>by  </a:t>
            </a:r>
            <a:r>
              <a:rPr lang="en-US" baseline="0" dirty="0" err="1" smtClean="0"/>
              <a:t>Stolichanin</a:t>
            </a:r>
            <a:r>
              <a:rPr lang="en-US" baseline="0" dirty="0" smtClean="0"/>
              <a:t> retrieved from www.commons.Wikimedia.org</a:t>
            </a:r>
          </a:p>
          <a:p>
            <a:endParaRPr lang="en-US" baseline="0" dirty="0" smtClean="0"/>
          </a:p>
          <a:p>
            <a:r>
              <a:rPr lang="en-US" b="1" dirty="0" smtClean="0"/>
              <a:t>1st Row:</a:t>
            </a:r>
            <a:r>
              <a:rPr lang="en-US" dirty="0" smtClean="0"/>
              <a:t> Mariana de Jesus de Paredes • Eugenio </a:t>
            </a:r>
            <a:r>
              <a:rPr lang="en-US" dirty="0" err="1" smtClean="0"/>
              <a:t>Espejo</a:t>
            </a:r>
            <a:r>
              <a:rPr lang="en-US" dirty="0" smtClean="0"/>
              <a:t> • Manuela </a:t>
            </a:r>
            <a:r>
              <a:rPr lang="en-US" dirty="0" err="1" smtClean="0"/>
              <a:t>Sáenz</a:t>
            </a:r>
            <a:r>
              <a:rPr lang="en-US" dirty="0" smtClean="0"/>
              <a:t> • Juan José Flores • Juan Montalvo</a:t>
            </a:r>
          </a:p>
          <a:p>
            <a:r>
              <a:rPr lang="en-US" b="1" dirty="0" smtClean="0"/>
              <a:t>2nd Row:</a:t>
            </a:r>
            <a:r>
              <a:rPr lang="en-US" dirty="0" smtClean="0"/>
              <a:t> Eloy Alfaro • José </a:t>
            </a:r>
            <a:r>
              <a:rPr lang="en-US" dirty="0" err="1" smtClean="0"/>
              <a:t>María</a:t>
            </a:r>
            <a:r>
              <a:rPr lang="en-US" dirty="0" smtClean="0"/>
              <a:t> Velasco Ibarra • Jorge Carrera Andrade • Jorge </a:t>
            </a:r>
            <a:r>
              <a:rPr lang="en-US" dirty="0" err="1" smtClean="0"/>
              <a:t>Icaza</a:t>
            </a:r>
            <a:r>
              <a:rPr lang="en-US" dirty="0" smtClean="0"/>
              <a:t> Coronel • </a:t>
            </a:r>
            <a:r>
              <a:rPr lang="en-US" dirty="0" err="1" smtClean="0"/>
              <a:t>Adalberto</a:t>
            </a:r>
            <a:r>
              <a:rPr lang="en-US" dirty="0" smtClean="0"/>
              <a:t> Ortiz</a:t>
            </a:r>
          </a:p>
          <a:p>
            <a:r>
              <a:rPr lang="en-US" b="1" dirty="0" smtClean="0"/>
              <a:t>3rd Row:</a:t>
            </a:r>
            <a:r>
              <a:rPr lang="en-US" dirty="0" smtClean="0"/>
              <a:t> León </a:t>
            </a:r>
            <a:r>
              <a:rPr lang="en-US" dirty="0" err="1" smtClean="0"/>
              <a:t>Febres</a:t>
            </a:r>
            <a:r>
              <a:rPr lang="en-US" dirty="0" smtClean="0"/>
              <a:t> Cordero • Julio Jaramillo • Luis Burgos Flor • Luis </a:t>
            </a:r>
            <a:r>
              <a:rPr lang="en-US" dirty="0" err="1" smtClean="0"/>
              <a:t>Macas</a:t>
            </a:r>
            <a:r>
              <a:rPr lang="en-US" dirty="0" smtClean="0"/>
              <a:t> • </a:t>
            </a:r>
            <a:r>
              <a:rPr lang="en-US" dirty="0" err="1" smtClean="0"/>
              <a:t>Rosalía</a:t>
            </a:r>
            <a:r>
              <a:rPr lang="en-US" dirty="0" smtClean="0"/>
              <a:t> Arteaga</a:t>
            </a:r>
          </a:p>
          <a:p>
            <a:r>
              <a:rPr lang="en-US" b="1" dirty="0" smtClean="0"/>
              <a:t>4th Row:</a:t>
            </a:r>
            <a:r>
              <a:rPr lang="en-US" dirty="0" smtClean="0"/>
              <a:t> Karina Galvez • Jefferson Pérez • Jorge Luis Caceres • </a:t>
            </a:r>
            <a:r>
              <a:rPr lang="en-US" dirty="0" err="1" smtClean="0"/>
              <a:t>Valeska</a:t>
            </a:r>
            <a:r>
              <a:rPr lang="en-US" dirty="0" smtClean="0"/>
              <a:t> Saab • Antonio Valencia</a:t>
            </a:r>
          </a:p>
        </p:txBody>
      </p:sp>
      <p:sp>
        <p:nvSpPr>
          <p:cNvPr id="4" name="Slide Number Placeholder 3"/>
          <p:cNvSpPr>
            <a:spLocks noGrp="1"/>
          </p:cNvSpPr>
          <p:nvPr>
            <p:ph type="sldNum" sz="quarter" idx="10"/>
          </p:nvPr>
        </p:nvSpPr>
        <p:spPr/>
        <p:txBody>
          <a:bodyPr/>
          <a:lstStyle/>
          <a:p>
            <a:fld id="{80B0D6DE-5F17-44FE-B278-584EB6F33F87}" type="slidenum">
              <a:rPr lang="en-US" smtClean="0"/>
              <a:t>48</a:t>
            </a:fld>
            <a:endParaRPr lang="en-US"/>
          </a:p>
        </p:txBody>
      </p:sp>
    </p:spTree>
    <p:extLst>
      <p:ext uri="{BB962C8B-B14F-4D97-AF65-F5344CB8AC3E}">
        <p14:creationId xmlns:p14="http://schemas.microsoft.com/office/powerpoint/2010/main" val="34047984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49</a:t>
            </a:fld>
            <a:endParaRPr lang="en-US"/>
          </a:p>
        </p:txBody>
      </p:sp>
    </p:spTree>
    <p:extLst>
      <p:ext uri="{BB962C8B-B14F-4D97-AF65-F5344CB8AC3E}">
        <p14:creationId xmlns:p14="http://schemas.microsoft.com/office/powerpoint/2010/main" val="3863503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retrieved from www.thebestofecuador.com/images/region.gif</a:t>
            </a:r>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5</a:t>
            </a:fld>
            <a:endParaRPr lang="en-US"/>
          </a:p>
        </p:txBody>
      </p:sp>
    </p:spTree>
    <p:extLst>
      <p:ext uri="{BB962C8B-B14F-4D97-AF65-F5344CB8AC3E}">
        <p14:creationId xmlns:p14="http://schemas.microsoft.com/office/powerpoint/2010/main" val="11876179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50</a:t>
            </a:fld>
            <a:endParaRPr lang="en-US"/>
          </a:p>
        </p:txBody>
      </p:sp>
    </p:spTree>
    <p:extLst>
      <p:ext uri="{BB962C8B-B14F-4D97-AF65-F5344CB8AC3E}">
        <p14:creationId xmlns:p14="http://schemas.microsoft.com/office/powerpoint/2010/main" val="13148705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Statistics are latest available years 2012 to 2014. </a:t>
            </a:r>
          </a:p>
          <a:p>
            <a:endParaRPr lang="en-US" dirty="0" smtClean="0"/>
          </a:p>
          <a:p>
            <a:r>
              <a:rPr lang="en-US" dirty="0" smtClean="0"/>
              <a:t>“Ecuador </a:t>
            </a:r>
            <a:r>
              <a:rPr lang="en-US" dirty="0"/>
              <a:t>is substantially dependent on its petroleum resources, which have accounted for more than half of the country's export earnings and approximately 25% of public sector revenues in recent years</a:t>
            </a:r>
            <a:r>
              <a:rPr lang="en-US" dirty="0" smtClean="0"/>
              <a:t>. </a:t>
            </a:r>
            <a:endParaRPr lang="en-US" dirty="0"/>
          </a:p>
          <a:p>
            <a:endParaRPr lang="en-US" dirty="0"/>
          </a:p>
          <a:p>
            <a:r>
              <a:rPr lang="en-US" dirty="0" smtClean="0"/>
              <a:t>Foreign investment levels in Ecuador continue to be the lowest in the region as a result of an unstable regulatory environment, weak rule of law, and the crowding-out effect of public investments. In 2014, oil output increased slightly and production is expected to remain steady in 2015, although prices will likely remain lower than in previous years. Faced with a 2013 trade deficit of $1.1 billion, Ecuador erected technical barriers to trade in December 2013, causing tensions with its largest trading partners. Ecuador also decriminalized intellectual property rights violations in February 2014. In March, 2015 Ecuador imposed tariff surcharges from 5%-45% on an estimated 32% of imports for 15 months.”</a:t>
            </a:r>
          </a:p>
          <a:p>
            <a:endParaRPr lang="en-US" dirty="0" smtClean="0"/>
          </a:p>
          <a:p>
            <a:r>
              <a:rPr lang="en-US" dirty="0" smtClean="0"/>
              <a:t>https</a:t>
            </a:r>
            <a:r>
              <a:rPr lang="en-US" dirty="0"/>
              <a:t>://www.cia.gov/library/publications/the-world-factbook/geos/ec.html</a:t>
            </a:r>
          </a:p>
        </p:txBody>
      </p:sp>
      <p:sp>
        <p:nvSpPr>
          <p:cNvPr id="4" name="Slide Number Placeholder 3"/>
          <p:cNvSpPr>
            <a:spLocks noGrp="1"/>
          </p:cNvSpPr>
          <p:nvPr>
            <p:ph type="sldNum" sz="quarter" idx="10"/>
          </p:nvPr>
        </p:nvSpPr>
        <p:spPr/>
        <p:txBody>
          <a:bodyPr/>
          <a:lstStyle/>
          <a:p>
            <a:fld id="{80B0D6DE-5F17-44FE-B278-584EB6F33F87}" type="slidenum">
              <a:rPr lang="en-US" smtClean="0"/>
              <a:t>51</a:t>
            </a:fld>
            <a:endParaRPr lang="en-US"/>
          </a:p>
        </p:txBody>
      </p:sp>
    </p:spTree>
    <p:extLst>
      <p:ext uri="{BB962C8B-B14F-4D97-AF65-F5344CB8AC3E}">
        <p14:creationId xmlns:p14="http://schemas.microsoft.com/office/powerpoint/2010/main" val="25719725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“Faced with a 2013 trade deficit of $1.1 billion, Ecuador erected technical barriers to trade in December 2013, causing tensions with its largest trading partners. Ecuador also </a:t>
            </a:r>
            <a:r>
              <a:rPr lang="en-US" b="1" dirty="0" smtClean="0"/>
              <a:t>decriminalized intellectual property rights violations </a:t>
            </a:r>
            <a:r>
              <a:rPr lang="en-US" dirty="0" smtClean="0"/>
              <a:t>in February 2014. In March</a:t>
            </a:r>
            <a:r>
              <a:rPr lang="en-US" b="1" dirty="0" smtClean="0"/>
              <a:t>, 2015 Ecuador imposed tariff surcharges from 5%-45% on an estimated 32% of imports for 15 months.”</a:t>
            </a:r>
            <a:endParaRPr lang="en-US" b="1" dirty="0"/>
          </a:p>
          <a:p>
            <a:r>
              <a:rPr lang="en-US" dirty="0" smtClean="0"/>
              <a:t>https</a:t>
            </a:r>
            <a:r>
              <a:rPr lang="en-US" dirty="0"/>
              <a:t>://www.cia.gov/library/publications/the-world-factbook/geos/ec.html</a:t>
            </a:r>
          </a:p>
        </p:txBody>
      </p:sp>
      <p:sp>
        <p:nvSpPr>
          <p:cNvPr id="4" name="Slide Number Placeholder 3"/>
          <p:cNvSpPr>
            <a:spLocks noGrp="1"/>
          </p:cNvSpPr>
          <p:nvPr>
            <p:ph type="sldNum" sz="quarter" idx="10"/>
          </p:nvPr>
        </p:nvSpPr>
        <p:spPr/>
        <p:txBody>
          <a:bodyPr/>
          <a:lstStyle/>
          <a:p>
            <a:fld id="{80B0D6DE-5F17-44FE-B278-584EB6F33F87}" type="slidenum">
              <a:rPr lang="en-US" smtClean="0"/>
              <a:t>52</a:t>
            </a:fld>
            <a:endParaRPr lang="en-US"/>
          </a:p>
        </p:txBody>
      </p:sp>
    </p:spTree>
    <p:extLst>
      <p:ext uri="{BB962C8B-B14F-4D97-AF65-F5344CB8AC3E}">
        <p14:creationId xmlns:p14="http://schemas.microsoft.com/office/powerpoint/2010/main" val="24188287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“A ‘superfine’ Panama hat can, according to popular rumor, hold water, and when rolled for storage, pass through a wedding ring.</a:t>
            </a:r>
          </a:p>
          <a:p>
            <a:endParaRPr lang="en-US" sz="1000" dirty="0" smtClean="0"/>
          </a:p>
          <a:p>
            <a:r>
              <a:rPr lang="en-US" sz="1000" dirty="0" smtClean="0"/>
              <a:t>The two main processes in the creation of a Panama hat are weaving and blocking. Hats are commercially graded with numeric degrees to indicate quality, but these vary by seller. The rarest and most expensive hats can have as many as 1600–2500 weaves per square inch, with the best known Panama Hat being 4000 weaves per square inch. These hats are known as </a:t>
            </a:r>
            <a:r>
              <a:rPr lang="en-US" sz="1000" i="1" dirty="0" err="1" smtClean="0"/>
              <a:t>Montecristis</a:t>
            </a:r>
            <a:r>
              <a:rPr lang="en-US" sz="1000" dirty="0" smtClean="0"/>
              <a:t>, after the town of </a:t>
            </a:r>
            <a:r>
              <a:rPr lang="en-US" sz="1000" dirty="0" err="1" smtClean="0"/>
              <a:t>Montecristi</a:t>
            </a:r>
            <a:r>
              <a:rPr lang="en-US" sz="1000" dirty="0" smtClean="0"/>
              <a:t>, where they are produced. The </a:t>
            </a:r>
            <a:r>
              <a:rPr lang="en-US" sz="1000" dirty="0" err="1" smtClean="0"/>
              <a:t>Montecristi</a:t>
            </a:r>
            <a:r>
              <a:rPr lang="en-US" sz="1000" dirty="0" smtClean="0"/>
              <a:t> Foundation has established a grading system based on a figure called the </a:t>
            </a:r>
            <a:r>
              <a:rPr lang="en-US" sz="1000" dirty="0" err="1" smtClean="0"/>
              <a:t>Montecristi</a:t>
            </a:r>
            <a:r>
              <a:rPr lang="en-US" sz="1000" dirty="0" smtClean="0"/>
              <a:t> </a:t>
            </a:r>
            <a:r>
              <a:rPr lang="en-US" sz="1000" dirty="0" err="1" smtClean="0"/>
              <a:t>Cuenta</a:t>
            </a:r>
            <a:r>
              <a:rPr lang="en-US" sz="1000" dirty="0" smtClean="0"/>
              <a:t>, calculated by measuring the horizontal and vertical rows of weave per inch.</a:t>
            </a:r>
          </a:p>
          <a:p>
            <a:endParaRPr lang="en-US" sz="1000" dirty="0" smtClean="0"/>
          </a:p>
          <a:p>
            <a:r>
              <a:rPr lang="en-US" sz="1000" dirty="0" smtClean="0"/>
              <a:t>Although </a:t>
            </a:r>
            <a:r>
              <a:rPr lang="en-US" sz="1000" dirty="0"/>
              <a:t>the Panama hat continues to provide a livelihood for thousands of Ecuadorians, fewer than a dozen weavers capable of making the finest "</a:t>
            </a:r>
            <a:r>
              <a:rPr lang="en-US" sz="1000" dirty="0" err="1"/>
              <a:t>Montecristi</a:t>
            </a:r>
            <a:r>
              <a:rPr lang="en-US" sz="1000" dirty="0"/>
              <a:t> </a:t>
            </a:r>
            <a:r>
              <a:rPr lang="en-US" sz="1000" dirty="0" err="1"/>
              <a:t>superfinos</a:t>
            </a:r>
            <a:r>
              <a:rPr lang="en-US" sz="1000" dirty="0"/>
              <a:t>" remain. Production in Ecuador is dwindling, due to economic problems in Ecuador and competition from Chinese hat producers</a:t>
            </a:r>
            <a:r>
              <a:rPr lang="en-US" sz="1000" dirty="0" smtClean="0"/>
              <a:t>.”</a:t>
            </a:r>
            <a:endParaRPr lang="en-US" sz="1000" dirty="0"/>
          </a:p>
          <a:p>
            <a:endParaRPr lang="en-US" sz="1000" dirty="0" smtClean="0"/>
          </a:p>
          <a:p>
            <a:r>
              <a:rPr lang="en-US" sz="1000" dirty="0" smtClean="0"/>
              <a:t>https://en.wikipedia.org/wiki/Panama_hat</a:t>
            </a:r>
          </a:p>
          <a:p>
            <a:endParaRPr lang="en-US" sz="1000" dirty="0" smtClean="0"/>
          </a:p>
          <a:p>
            <a:r>
              <a:rPr lang="en-US" sz="1000" dirty="0" smtClean="0"/>
              <a:t>Photo of market </a:t>
            </a:r>
            <a:r>
              <a:rPr lang="en-US" sz="1000" dirty="0" err="1" smtClean="0"/>
              <a:t>Encyclopaedia</a:t>
            </a:r>
            <a:r>
              <a:rPr lang="en-US" sz="1000" dirty="0" smtClean="0"/>
              <a:t> Britannica retrieved from http</a:t>
            </a:r>
            <a:r>
              <a:rPr lang="en-US" sz="1000" dirty="0"/>
              <a:t>://library.eb.com/levels/referencecenter/article/106215</a:t>
            </a:r>
            <a:endParaRPr lang="en-US" sz="1000" dirty="0" smtClean="0"/>
          </a:p>
          <a:p>
            <a:r>
              <a:rPr lang="en-US" sz="1000" dirty="0" smtClean="0"/>
              <a:t>Photo of hat retrieved at https</a:t>
            </a:r>
            <a:r>
              <a:rPr lang="en-US" sz="1000" dirty="0"/>
              <a:t>://en.wikipedia.org/wiki/Panama_hat#/media/File:Panama_boite.jpg</a:t>
            </a:r>
          </a:p>
        </p:txBody>
      </p:sp>
      <p:sp>
        <p:nvSpPr>
          <p:cNvPr id="4" name="Slide Number Placeholder 3"/>
          <p:cNvSpPr>
            <a:spLocks noGrp="1"/>
          </p:cNvSpPr>
          <p:nvPr>
            <p:ph type="sldNum" sz="quarter" idx="10"/>
          </p:nvPr>
        </p:nvSpPr>
        <p:spPr/>
        <p:txBody>
          <a:bodyPr/>
          <a:lstStyle/>
          <a:p>
            <a:fld id="{80B0D6DE-5F17-44FE-B278-584EB6F33F87}" type="slidenum">
              <a:rPr lang="en-US" smtClean="0"/>
              <a:t>53</a:t>
            </a:fld>
            <a:endParaRPr lang="en-US"/>
          </a:p>
        </p:txBody>
      </p:sp>
    </p:spTree>
    <p:extLst>
      <p:ext uri="{BB962C8B-B14F-4D97-AF65-F5344CB8AC3E}">
        <p14:creationId xmlns:p14="http://schemas.microsoft.com/office/powerpoint/2010/main" val="39135095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B0D6DE-5F17-44FE-B278-584EB6F33F87}" type="slidenum">
              <a:rPr lang="en-US" smtClean="0"/>
              <a:t>54</a:t>
            </a:fld>
            <a:endParaRPr lang="en-US"/>
          </a:p>
        </p:txBody>
      </p:sp>
    </p:spTree>
    <p:extLst>
      <p:ext uri="{BB962C8B-B14F-4D97-AF65-F5344CB8AC3E}">
        <p14:creationId xmlns:p14="http://schemas.microsoft.com/office/powerpoint/2010/main" val="12141016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Photos</a:t>
            </a:r>
            <a:r>
              <a:rPr lang="en-US" baseline="0" dirty="0" smtClean="0"/>
              <a:t>  from </a:t>
            </a:r>
            <a:r>
              <a:rPr lang="en-US" sz="1200" kern="1200" dirty="0" err="1" smtClean="0">
                <a:solidFill>
                  <a:schemeClr val="tx1"/>
                </a:solidFill>
                <a:effectLst/>
                <a:latin typeface="+mn-lt"/>
                <a:ea typeface="+mn-ea"/>
                <a:cs typeface="+mn-cs"/>
              </a:rPr>
              <a:t>Encyclopaedia</a:t>
            </a:r>
            <a:r>
              <a:rPr lang="en-US" sz="1200" kern="1200" dirty="0" smtClean="0">
                <a:solidFill>
                  <a:schemeClr val="tx1"/>
                </a:solidFill>
                <a:effectLst/>
                <a:latin typeface="+mn-lt"/>
                <a:ea typeface="+mn-ea"/>
                <a:cs typeface="+mn-cs"/>
              </a:rPr>
              <a:t> Britannica accessed from http://library.eb.com/levels/referencecenter/article/106215</a:t>
            </a:r>
          </a:p>
          <a:p>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55</a:t>
            </a:fld>
            <a:endParaRPr lang="en-US"/>
          </a:p>
        </p:txBody>
      </p:sp>
    </p:spTree>
    <p:extLst>
      <p:ext uri="{BB962C8B-B14F-4D97-AF65-F5344CB8AC3E}">
        <p14:creationId xmlns:p14="http://schemas.microsoft.com/office/powerpoint/2010/main" val="19958186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Rafael</a:t>
            </a:r>
            <a:r>
              <a:rPr lang="en-US" baseline="0" dirty="0" smtClean="0"/>
              <a:t> Correa photo retrieved from www.Wikipedia.com</a:t>
            </a:r>
          </a:p>
          <a:p>
            <a:endParaRPr lang="en-US" dirty="0" smtClean="0"/>
          </a:p>
          <a:p>
            <a:r>
              <a:rPr lang="en-US" dirty="0" smtClean="0"/>
              <a:t>This name uses Spanish naming customs: the first or paternal family name</a:t>
            </a:r>
          </a:p>
          <a:p>
            <a:r>
              <a:rPr lang="en-US" dirty="0" smtClean="0"/>
              <a:t> is </a:t>
            </a:r>
            <a:r>
              <a:rPr lang="en-US" i="1" dirty="0" smtClean="0"/>
              <a:t>Correa</a:t>
            </a:r>
            <a:r>
              <a:rPr lang="en-US" dirty="0" smtClean="0"/>
              <a:t> and the second or maternal family name is </a:t>
            </a:r>
            <a:r>
              <a:rPr lang="en-US" i="1" dirty="0" smtClean="0"/>
              <a:t>Delgado</a:t>
            </a:r>
            <a:r>
              <a:rPr lang="en-US" dirty="0" smtClean="0"/>
              <a:t>.</a:t>
            </a:r>
          </a:p>
          <a:p>
            <a:endParaRPr lang="en-US" baseline="0" dirty="0"/>
          </a:p>
          <a:p>
            <a:r>
              <a:rPr lang="en-US" dirty="0" smtClean="0"/>
              <a:t>President Correa’s full name is </a:t>
            </a:r>
            <a:r>
              <a:rPr lang="en-US" b="1" dirty="0" smtClean="0"/>
              <a:t>Rafael </a:t>
            </a:r>
            <a:r>
              <a:rPr lang="en-US" b="1" dirty="0"/>
              <a:t>Vicente Correa Delgado</a:t>
            </a:r>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56</a:t>
            </a:fld>
            <a:endParaRPr lang="en-US"/>
          </a:p>
        </p:txBody>
      </p:sp>
    </p:spTree>
    <p:extLst>
      <p:ext uri="{BB962C8B-B14F-4D97-AF65-F5344CB8AC3E}">
        <p14:creationId xmlns:p14="http://schemas.microsoft.com/office/powerpoint/2010/main" val="15581933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“Ecuadorian centavo coins were introduced in 2000 when Ecuador converted its currency from the </a:t>
            </a:r>
            <a:r>
              <a:rPr lang="en-US" sz="1200" kern="1200" dirty="0" err="1" smtClean="0">
                <a:solidFill>
                  <a:schemeClr val="tx1"/>
                </a:solidFill>
                <a:effectLst/>
                <a:latin typeface="+mn-lt"/>
                <a:ea typeface="+mn-ea"/>
                <a:cs typeface="+mn-cs"/>
              </a:rPr>
              <a:t>sucre</a:t>
            </a:r>
            <a:r>
              <a:rPr lang="en-US" sz="1200" kern="1200" dirty="0" smtClean="0">
                <a:solidFill>
                  <a:schemeClr val="tx1"/>
                </a:solidFill>
                <a:effectLst/>
                <a:latin typeface="+mn-lt"/>
                <a:ea typeface="+mn-ea"/>
                <a:cs typeface="+mn-cs"/>
              </a:rPr>
              <a:t> to the U.S. dollar</a:t>
            </a:r>
            <a:r>
              <a:rPr lang="en-US" baseline="30000" dirty="0" smtClean="0"/>
              <a:t>.</a:t>
            </a:r>
            <a:r>
              <a:rPr lang="en-US" dirty="0" smtClean="0"/>
              <a:t> </a:t>
            </a:r>
            <a:r>
              <a:rPr lang="en-US" sz="1200" kern="1200" dirty="0" smtClean="0">
                <a:solidFill>
                  <a:schemeClr val="tx1"/>
                </a:solidFill>
                <a:effectLst/>
                <a:latin typeface="+mn-lt"/>
                <a:ea typeface="+mn-ea"/>
                <a:cs typeface="+mn-cs"/>
              </a:rPr>
              <a:t>The coins are in denominations of 1, 5, 10, 25 and 50 centavos and are identical in size and value to their U.S. cent counterparts (although the U.S. 50-cent piece is rarely used). They circulate within Ecuador alongside coins and banknotes from the USA. Although U.S. $1 coins are rarely used in the U.S., they are commonly used in Ecuador. Ecuador managed to introduce a $1 coin (</a:t>
            </a:r>
            <a:r>
              <a:rPr lang="en-US" sz="1200" i="1" kern="1200" dirty="0" smtClean="0">
                <a:solidFill>
                  <a:schemeClr val="tx1"/>
                </a:solidFill>
                <a:effectLst/>
                <a:latin typeface="+mn-lt"/>
                <a:ea typeface="+mn-ea"/>
                <a:cs typeface="+mn-cs"/>
              </a:rPr>
              <a:t>Un </a:t>
            </a:r>
            <a:r>
              <a:rPr lang="en-US" sz="1200" i="1" kern="1200" dirty="0" err="1" smtClean="0">
                <a:solidFill>
                  <a:schemeClr val="tx1"/>
                </a:solidFill>
                <a:effectLst/>
                <a:latin typeface="+mn-lt"/>
                <a:ea typeface="+mn-ea"/>
                <a:cs typeface="+mn-cs"/>
              </a:rPr>
              <a:t>sucre</a:t>
            </a:r>
            <a:r>
              <a:rPr lang="en-US" sz="1200" kern="1200" dirty="0" smtClean="0">
                <a:solidFill>
                  <a:schemeClr val="tx1"/>
                </a:solidFill>
                <a:effectLst/>
                <a:latin typeface="+mn-lt"/>
                <a:ea typeface="+mn-ea"/>
                <a:cs typeface="+mn-cs"/>
              </a:rPr>
              <a:t>) but finally decided to not release in common circulation, only in 2000 coin sets. Ecuador does not issue any banknotes, relying on U.S. issues</a:t>
            </a:r>
            <a:r>
              <a:rPr lang="en-US" dirty="0"/>
              <a:t>.”  </a:t>
            </a:r>
            <a:endParaRPr lang="en-US" dirty="0" smtClean="0"/>
          </a:p>
          <a:p>
            <a:endParaRPr lang="en-US" dirty="0"/>
          </a:p>
          <a:p>
            <a:r>
              <a:rPr lang="en-US" dirty="0" smtClean="0"/>
              <a:t>https</a:t>
            </a:r>
            <a:r>
              <a:rPr lang="en-US" dirty="0"/>
              <a:t>://</a:t>
            </a:r>
            <a:r>
              <a:rPr lang="en-US" dirty="0" smtClean="0"/>
              <a:t>en.wikipedia.org/wiki/Ecuadorian_centavo_coins</a:t>
            </a:r>
          </a:p>
          <a:p>
            <a:endParaRPr lang="en-US" sz="1200" kern="1200" dirty="0">
              <a:solidFill>
                <a:schemeClr val="tx1"/>
              </a:solidFill>
              <a:effectLst/>
              <a:latin typeface="+mn-lt"/>
              <a:ea typeface="+mn-ea"/>
              <a:cs typeface="+mn-cs"/>
            </a:endParaRPr>
          </a:p>
          <a:p>
            <a:endParaRPr lang="en-US" dirty="0" smtClean="0"/>
          </a:p>
          <a:p>
            <a:r>
              <a:rPr lang="en-US" sz="1200" kern="1200" dirty="0" smtClean="0">
                <a:solidFill>
                  <a:schemeClr val="tx1"/>
                </a:solidFill>
                <a:effectLst/>
                <a:latin typeface="+mn-lt"/>
                <a:ea typeface="+mn-ea"/>
                <a:cs typeface="+mn-cs"/>
              </a:rPr>
              <a:t>Pictures of currency </a:t>
            </a:r>
            <a:r>
              <a:rPr lang="en-US" dirty="0"/>
              <a:t>retrieved </a:t>
            </a:r>
            <a:r>
              <a:rPr lang="en-US" dirty="0" smtClean="0"/>
              <a:t>from https</a:t>
            </a:r>
            <a:r>
              <a:rPr lang="en-US" dirty="0"/>
              <a:t>://</a:t>
            </a:r>
            <a:r>
              <a:rPr lang="en-US" dirty="0" smtClean="0"/>
              <a:t>commons.wikimedia.org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0B0D6DE-5F17-44FE-B278-584EB6F33F87}" type="slidenum">
              <a:rPr lang="en-US" smtClean="0"/>
              <a:t>57</a:t>
            </a:fld>
            <a:endParaRPr lang="en-US"/>
          </a:p>
        </p:txBody>
      </p:sp>
    </p:spTree>
    <p:extLst>
      <p:ext uri="{BB962C8B-B14F-4D97-AF65-F5344CB8AC3E}">
        <p14:creationId xmlns:p14="http://schemas.microsoft.com/office/powerpoint/2010/main" val="26402792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58</a:t>
            </a:fld>
            <a:endParaRPr lang="en-US"/>
          </a:p>
        </p:txBody>
      </p:sp>
    </p:spTree>
    <p:extLst>
      <p:ext uri="{BB962C8B-B14F-4D97-AF65-F5344CB8AC3E}">
        <p14:creationId xmlns:p14="http://schemas.microsoft.com/office/powerpoint/2010/main" val="7596388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Container port in Guayaquil Shipping capacity of </a:t>
            </a:r>
            <a:r>
              <a:rPr lang="en-US" dirty="0"/>
              <a:t>1,405,762 containers/Yr.</a:t>
            </a:r>
            <a:endParaRPr lang="en-US" dirty="0" smtClean="0"/>
          </a:p>
          <a:p>
            <a:endParaRPr lang="en-US" dirty="0"/>
          </a:p>
          <a:p>
            <a:r>
              <a:rPr lang="en-US" dirty="0" smtClean="0"/>
              <a:t>“multiple TV networks and many local channels, as well as more than 300 radio stations; many TV and radio stations are privately owned; the government owns or controls 5 national TV stations and multiple radio stations; broadcast media required by law to give the government free air time to broadcast programs produced by the state (2007)”</a:t>
            </a:r>
          </a:p>
          <a:p>
            <a:r>
              <a:rPr lang="en-US" dirty="0"/>
              <a:t> </a:t>
            </a:r>
          </a:p>
          <a:p>
            <a:r>
              <a:rPr lang="en-US" u="sng" dirty="0"/>
              <a:t>https://www.cia.gov/library/publications/the-world-factbook/geos/ec.html</a:t>
            </a:r>
            <a:endParaRPr lang="en-US" dirty="0"/>
          </a:p>
          <a:p>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59</a:t>
            </a:fld>
            <a:endParaRPr lang="en-US"/>
          </a:p>
        </p:txBody>
      </p:sp>
    </p:spTree>
    <p:extLst>
      <p:ext uri="{BB962C8B-B14F-4D97-AF65-F5344CB8AC3E}">
        <p14:creationId xmlns:p14="http://schemas.microsoft.com/office/powerpoint/2010/main" val="3416606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Photo of Rainforest Along Northern Coast in  </a:t>
            </a:r>
            <a:r>
              <a:rPr lang="en-US" baseline="0" dirty="0" err="1" smtClean="0"/>
              <a:t>Encyclopaedia</a:t>
            </a:r>
            <a:r>
              <a:rPr lang="en-US" baseline="0" dirty="0" smtClean="0"/>
              <a:t> Britannica retrieved from </a:t>
            </a:r>
            <a:r>
              <a:rPr lang="en-US" sz="1200" kern="1200" dirty="0" smtClean="0">
                <a:solidFill>
                  <a:schemeClr val="tx1"/>
                </a:solidFill>
                <a:effectLst/>
                <a:latin typeface="+mn-lt"/>
                <a:ea typeface="+mn-ea"/>
                <a:cs typeface="+mn-cs"/>
              </a:rPr>
              <a:t>http://library.eb.com/levels/youngadults/article/274119</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0B0D6DE-5F17-44FE-B278-584EB6F33F87}" type="slidenum">
              <a:rPr lang="en-US" smtClean="0"/>
              <a:t>6</a:t>
            </a:fld>
            <a:endParaRPr lang="en-US"/>
          </a:p>
        </p:txBody>
      </p:sp>
    </p:spTree>
    <p:extLst>
      <p:ext uri="{BB962C8B-B14F-4D97-AF65-F5344CB8AC3E}">
        <p14:creationId xmlns:p14="http://schemas.microsoft.com/office/powerpoint/2010/main" val="26119750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60</a:t>
            </a:fld>
            <a:endParaRPr lang="en-US"/>
          </a:p>
        </p:txBody>
      </p:sp>
    </p:spTree>
    <p:extLst>
      <p:ext uri="{BB962C8B-B14F-4D97-AF65-F5344CB8AC3E}">
        <p14:creationId xmlns:p14="http://schemas.microsoft.com/office/powerpoint/2010/main" val="2671652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61</a:t>
            </a:fld>
            <a:endParaRPr lang="en-US"/>
          </a:p>
        </p:txBody>
      </p:sp>
    </p:spTree>
    <p:extLst>
      <p:ext uri="{BB962C8B-B14F-4D97-AF65-F5344CB8AC3E}">
        <p14:creationId xmlns:p14="http://schemas.microsoft.com/office/powerpoint/2010/main" val="36319592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Photo of girl</a:t>
            </a:r>
            <a:r>
              <a:rPr lang="en-US" baseline="0" dirty="0" smtClean="0"/>
              <a:t> from </a:t>
            </a:r>
            <a:r>
              <a:rPr lang="en-US" sz="1200" kern="1200" dirty="0" err="1" smtClean="0">
                <a:solidFill>
                  <a:schemeClr val="tx1"/>
                </a:solidFill>
                <a:effectLst/>
                <a:latin typeface="+mn-lt"/>
                <a:ea typeface="+mn-ea"/>
                <a:cs typeface="+mn-cs"/>
              </a:rPr>
              <a:t>Encyclopaedia</a:t>
            </a:r>
            <a:r>
              <a:rPr lang="en-US" sz="1200" kern="1200" dirty="0" smtClean="0">
                <a:solidFill>
                  <a:schemeClr val="tx1"/>
                </a:solidFill>
                <a:effectLst/>
                <a:latin typeface="+mn-lt"/>
                <a:ea typeface="+mn-ea"/>
                <a:cs typeface="+mn-cs"/>
              </a:rPr>
              <a:t> Britannica accessed from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http://library.eb.com/levels/referencecenter/article/106215</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Photo of  </a:t>
            </a:r>
            <a:r>
              <a:rPr lang="en-US" dirty="0" err="1" smtClean="0"/>
              <a:t>rondadors</a:t>
            </a:r>
            <a:r>
              <a:rPr lang="en-US" dirty="0" smtClean="0"/>
              <a:t> for sale copied from</a:t>
            </a:r>
            <a:r>
              <a:rPr lang="en-US" baseline="0" dirty="0" smtClean="0"/>
              <a:t> </a:t>
            </a:r>
            <a:r>
              <a:rPr lang="en-US" sz="1200" u="sng" kern="1200" dirty="0" smtClean="0">
                <a:solidFill>
                  <a:schemeClr val="tx1"/>
                </a:solidFill>
                <a:effectLst/>
                <a:latin typeface="+mn-lt"/>
                <a:ea typeface="+mn-ea"/>
                <a:cs typeface="+mn-cs"/>
              </a:rPr>
              <a:t>Ecuador –Enchantment of the World, </a:t>
            </a:r>
            <a:r>
              <a:rPr lang="en-US" sz="1200" kern="1200" dirty="0" smtClean="0">
                <a:solidFill>
                  <a:schemeClr val="tx1"/>
                </a:solidFill>
                <a:effectLst/>
                <a:latin typeface="+mn-lt"/>
                <a:ea typeface="+mn-ea"/>
                <a:cs typeface="+mn-cs"/>
              </a:rPr>
              <a:t>by JoAnn </a:t>
            </a:r>
            <a:r>
              <a:rPr lang="en-US" sz="1200" kern="1200" dirty="0" err="1" smtClean="0">
                <a:solidFill>
                  <a:schemeClr val="tx1"/>
                </a:solidFill>
                <a:effectLst/>
                <a:latin typeface="+mn-lt"/>
                <a:ea typeface="+mn-ea"/>
                <a:cs typeface="+mn-cs"/>
              </a:rPr>
              <a:t>Milivojevic</a:t>
            </a:r>
            <a:r>
              <a:rPr lang="en-US" sz="1200" kern="1200" dirty="0" smtClean="0">
                <a:solidFill>
                  <a:schemeClr val="tx1"/>
                </a:solidFill>
                <a:effectLst/>
                <a:latin typeface="+mn-lt"/>
                <a:ea typeface="+mn-ea"/>
                <a:cs typeface="+mn-cs"/>
              </a:rPr>
              <a:t>,  Scholastic Children’s Press, 2010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Photo of folk dancing  retrieved from</a:t>
            </a:r>
            <a:r>
              <a:rPr lang="en-US" sz="1200" kern="1200" baseline="0" dirty="0" smtClean="0">
                <a:solidFill>
                  <a:schemeClr val="tx1"/>
                </a:solidFill>
                <a:effectLst/>
                <a:latin typeface="+mn-lt"/>
                <a:ea typeface="+mn-ea"/>
                <a:cs typeface="+mn-cs"/>
              </a:rPr>
              <a:t> A to Z Culture </a:t>
            </a:r>
            <a:r>
              <a:rPr lang="en-US" sz="1200" kern="1200" dirty="0" smtClean="0">
                <a:solidFill>
                  <a:schemeClr val="tx1"/>
                </a:solidFill>
                <a:effectLst/>
                <a:latin typeface="+mn-lt"/>
                <a:ea typeface="+mn-ea"/>
                <a:cs typeface="+mn-cs"/>
              </a:rPr>
              <a:t>www.atozworldculture.com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0B0D6DE-5F17-44FE-B278-584EB6F33F87}" type="slidenum">
              <a:rPr lang="en-US" smtClean="0"/>
              <a:t>62</a:t>
            </a:fld>
            <a:endParaRPr lang="en-US"/>
          </a:p>
        </p:txBody>
      </p:sp>
    </p:spTree>
    <p:extLst>
      <p:ext uri="{BB962C8B-B14F-4D97-AF65-F5344CB8AC3E}">
        <p14:creationId xmlns:p14="http://schemas.microsoft.com/office/powerpoint/2010/main" val="35447985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63</a:t>
            </a:fld>
            <a:endParaRPr lang="en-US"/>
          </a:p>
        </p:txBody>
      </p:sp>
    </p:spTree>
    <p:extLst>
      <p:ext uri="{BB962C8B-B14F-4D97-AF65-F5344CB8AC3E}">
        <p14:creationId xmlns:p14="http://schemas.microsoft.com/office/powerpoint/2010/main" val="16112081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Photos of </a:t>
            </a:r>
            <a:r>
              <a:rPr lang="en-US" dirty="0" err="1" smtClean="0"/>
              <a:t>Bolivar_Guaranda</a:t>
            </a:r>
            <a:r>
              <a:rPr lang="en-US" baseline="0" dirty="0" smtClean="0"/>
              <a:t> </a:t>
            </a:r>
            <a:r>
              <a:rPr lang="en-US" baseline="0" dirty="0" err="1" smtClean="0"/>
              <a:t>Carnaval</a:t>
            </a:r>
            <a:r>
              <a:rPr lang="en-US" baseline="0" dirty="0" smtClean="0"/>
              <a:t>,  </a:t>
            </a:r>
            <a:r>
              <a:rPr lang="en-US" baseline="0" dirty="0" err="1" smtClean="0"/>
              <a:t>Pimocha</a:t>
            </a:r>
            <a:r>
              <a:rPr lang="en-US" baseline="0" dirty="0" smtClean="0"/>
              <a:t> Rodeo_ </a:t>
            </a:r>
            <a:r>
              <a:rPr lang="en-US" baseline="0" dirty="0" err="1" smtClean="0"/>
              <a:t>Montubio</a:t>
            </a:r>
            <a:r>
              <a:rPr lang="en-US" baseline="0" dirty="0" smtClean="0"/>
              <a:t>, children resting at </a:t>
            </a:r>
            <a:r>
              <a:rPr lang="en-US" baseline="0" dirty="0" err="1" smtClean="0"/>
              <a:t>LaMama</a:t>
            </a:r>
            <a:r>
              <a:rPr lang="en-US" baseline="0" dirty="0" smtClean="0"/>
              <a:t> </a:t>
            </a:r>
            <a:r>
              <a:rPr lang="en-US" baseline="0" dirty="0" err="1" smtClean="0"/>
              <a:t>Negra</a:t>
            </a:r>
            <a:r>
              <a:rPr lang="en-US" baseline="0" dirty="0" smtClean="0"/>
              <a:t> celebration retrieved from </a:t>
            </a:r>
            <a:r>
              <a:rPr lang="en-US" sz="1200" u="sng" kern="1200" dirty="0" smtClean="0">
                <a:solidFill>
                  <a:schemeClr val="tx1"/>
                </a:solidFill>
                <a:effectLst/>
                <a:latin typeface="+mn-lt"/>
                <a:ea typeface="+mn-ea"/>
                <a:cs typeface="+mn-cs"/>
              </a:rPr>
              <a:t>http://ecuador.travel/blog/en/10-popular-celebrations-ecuador-looking/</a:t>
            </a:r>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64</a:t>
            </a:fld>
            <a:endParaRPr lang="en-US"/>
          </a:p>
        </p:txBody>
      </p:sp>
    </p:spTree>
    <p:extLst>
      <p:ext uri="{BB962C8B-B14F-4D97-AF65-F5344CB8AC3E}">
        <p14:creationId xmlns:p14="http://schemas.microsoft.com/office/powerpoint/2010/main" val="12804747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65</a:t>
            </a:fld>
            <a:endParaRPr lang="en-US"/>
          </a:p>
        </p:txBody>
      </p:sp>
    </p:spTree>
    <p:extLst>
      <p:ext uri="{BB962C8B-B14F-4D97-AF65-F5344CB8AC3E}">
        <p14:creationId xmlns:p14="http://schemas.microsoft.com/office/powerpoint/2010/main" val="29716278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66</a:t>
            </a:fld>
            <a:endParaRPr lang="en-US"/>
          </a:p>
        </p:txBody>
      </p:sp>
    </p:spTree>
    <p:extLst>
      <p:ext uri="{BB962C8B-B14F-4D97-AF65-F5344CB8AC3E}">
        <p14:creationId xmlns:p14="http://schemas.microsoft.com/office/powerpoint/2010/main" val="23030822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Photo retrieved from www.Wikipedia.org</a:t>
            </a:r>
          </a:p>
          <a:p>
            <a:endParaRPr lang="en-US" sz="1100" b="1" dirty="0" smtClean="0"/>
          </a:p>
          <a:p>
            <a:r>
              <a:rPr lang="en-US" sz="1100" b="1" dirty="0" smtClean="0"/>
              <a:t>“</a:t>
            </a:r>
            <a:r>
              <a:rPr lang="en-US" sz="1100" dirty="0" smtClean="0"/>
              <a:t>Religion in Ecuador usually means Roman Catholicism. Only five percent of the population associate themselves with any other religion. Most Ecuadorians are devout, although there’s a tendency to mix indigenous beliefs with some celebrations and rituals. The Catholic Church is an important, influential institution in Ecuador. It affects not only people’s daily practices, but also their opinions on political and social issues. Still, religious tolerance of the non-Catholic minority is good.”</a:t>
            </a:r>
          </a:p>
          <a:p>
            <a:r>
              <a:rPr lang="en-US" sz="1100" dirty="0" smtClean="0"/>
              <a:t>http://www.atozworldculture.com</a:t>
            </a:r>
          </a:p>
          <a:p>
            <a:endParaRPr lang="en-US" sz="1100" dirty="0"/>
          </a:p>
          <a:p>
            <a:r>
              <a:rPr lang="en-US" sz="1100" dirty="0" smtClean="0"/>
              <a:t>“In </a:t>
            </a:r>
            <a:r>
              <a:rPr lang="en-US" sz="1100" dirty="0"/>
              <a:t>1986 the Roman Catholic Church was organized into three archdioceses, ten dioceses, one territorial prelature, seven apostolic vicariates, and one apostolic prefecture. The church had only 1,505 priests to minister to a Catholic population of slightly more than 8 million, a ratio of 1 priest for every 5,320 Catholics</a:t>
            </a:r>
            <a:r>
              <a:rPr lang="en-US" sz="1100" dirty="0" smtClean="0"/>
              <a:t>.</a:t>
            </a:r>
            <a:endParaRPr lang="en-US" sz="1100" dirty="0"/>
          </a:p>
          <a:p>
            <a:r>
              <a:rPr lang="en-US" sz="1100" dirty="0"/>
              <a:t>Although approximately 94 percent of Ecuadorians were at least nominally Roman Catholic at the time, most either did not practice their religion or pursued a syncretistic version. Most Sierra Indians, for example, followed a type of folk Catholicism in which doctrinal orthodoxy played only a small part. Indigenous beliefs combined with elements of Catholic worship. Much of community life focused on elaborate fiestas that marked both public and family events. </a:t>
            </a:r>
            <a:r>
              <a:rPr lang="en-US" sz="1100" dirty="0" smtClean="0"/>
              <a:t>“  </a:t>
            </a:r>
            <a:endParaRPr lang="en-US" sz="1100" dirty="0"/>
          </a:p>
          <a:p>
            <a:r>
              <a:rPr lang="en-US" sz="1100" dirty="0" smtClean="0"/>
              <a:t>https</a:t>
            </a:r>
            <a:r>
              <a:rPr lang="en-US" sz="1100" dirty="0"/>
              <a:t>://en.wikipedia.org/wiki/Religion_in_Ecuador</a:t>
            </a:r>
          </a:p>
        </p:txBody>
      </p:sp>
      <p:sp>
        <p:nvSpPr>
          <p:cNvPr id="4" name="Slide Number Placeholder 3"/>
          <p:cNvSpPr>
            <a:spLocks noGrp="1"/>
          </p:cNvSpPr>
          <p:nvPr>
            <p:ph type="sldNum" sz="quarter" idx="10"/>
          </p:nvPr>
        </p:nvSpPr>
        <p:spPr/>
        <p:txBody>
          <a:bodyPr/>
          <a:lstStyle/>
          <a:p>
            <a:fld id="{80B0D6DE-5F17-44FE-B278-584EB6F33F87}" type="slidenum">
              <a:rPr lang="en-US" smtClean="0"/>
              <a:t>67</a:t>
            </a:fld>
            <a:endParaRPr lang="en-US"/>
          </a:p>
        </p:txBody>
      </p:sp>
    </p:spTree>
    <p:extLst>
      <p:ext uri="{BB962C8B-B14F-4D97-AF65-F5344CB8AC3E}">
        <p14:creationId xmlns:p14="http://schemas.microsoft.com/office/powerpoint/2010/main" val="16610088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1171575"/>
            <a:ext cx="5486400" cy="3086100"/>
          </a:xfrm>
        </p:spPr>
      </p:sp>
      <p:sp>
        <p:nvSpPr>
          <p:cNvPr id="3" name="Notes Placeholder 2"/>
          <p:cNvSpPr>
            <a:spLocks noGrp="1"/>
          </p:cNvSpPr>
          <p:nvPr>
            <p:ph type="body" idx="1"/>
          </p:nvPr>
        </p:nvSpPr>
        <p:spPr/>
        <p:txBody>
          <a:bodyPr/>
          <a:lstStyle/>
          <a:p>
            <a:r>
              <a:rPr lang="en-US" dirty="0" smtClean="0"/>
              <a:t>“Organized illegal narcotics operations in Colombia penetrate across Ecuador's shared border, which thousands of Colombians also cross to escape the violence in their home country.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R</a:t>
            </a:r>
            <a:r>
              <a:rPr lang="en-US" dirty="0" smtClean="0"/>
              <a:t>efugees (country of origin): 121,317 (Colombia) (2014)</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a:t>
            </a:r>
            <a:r>
              <a:rPr lang="en-US" dirty="0" smtClean="0"/>
              <a:t>ttractive location for cash-placement by drug traffickers laundering money because of dollarization and weak anti-money-laundering regime; increased activity on the northern frontier by trafficking groups and Colombian insurgents (2008)”</a:t>
            </a:r>
          </a:p>
          <a:p>
            <a:r>
              <a:rPr lang="en-US" dirty="0"/>
              <a:t> </a:t>
            </a:r>
          </a:p>
          <a:p>
            <a:r>
              <a:rPr lang="en-US" u="sng" dirty="0"/>
              <a:t>https://www.cia.gov/library/publications/the-world-factbook/geos/ec.html</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68</a:t>
            </a:fld>
            <a:endParaRPr lang="en-US"/>
          </a:p>
        </p:txBody>
      </p:sp>
    </p:spTree>
    <p:extLst>
      <p:ext uri="{BB962C8B-B14F-4D97-AF65-F5344CB8AC3E}">
        <p14:creationId xmlns:p14="http://schemas.microsoft.com/office/powerpoint/2010/main" val="35354313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69</a:t>
            </a:fld>
            <a:endParaRPr lang="en-US"/>
          </a:p>
        </p:txBody>
      </p:sp>
    </p:spTree>
    <p:extLst>
      <p:ext uri="{BB962C8B-B14F-4D97-AF65-F5344CB8AC3E}">
        <p14:creationId xmlns:p14="http://schemas.microsoft.com/office/powerpoint/2010/main" val="1377150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“Cloud </a:t>
            </a:r>
            <a:r>
              <a:rPr lang="en-US" dirty="0"/>
              <a:t>forest,  also called montane rainforest, </a:t>
            </a:r>
            <a:r>
              <a:rPr lang="en-US" dirty="0" smtClean="0"/>
              <a:t>,</a:t>
            </a:r>
            <a:r>
              <a:rPr lang="en-US" dirty="0"/>
              <a:t>  vegetation of tropical mountainous regions in which the rainfall is often heavy and persistent condensation occurs because of cooling of moisture-laden air currents deflected upward by the mountains. The trees in a cloud forest are typically short and crooked. Mosses, climbing ferns, lichens, and epiphytes (air plants, such as orchids) form thick blankets on the trunks and branches of the trees. Begonias, ferns, and many other herbaceous plants may grow to exceptionally large size in clearings. A forest of extremely stunted moss-covered trees that occurs in tropical or temperate mountainous regions is sometimes known as an elfin woodland</a:t>
            </a:r>
            <a:r>
              <a:rPr lang="en-US" dirty="0" smtClean="0"/>
              <a:t>. </a:t>
            </a:r>
          </a:p>
          <a:p>
            <a:pPr lvl="1"/>
            <a:r>
              <a:rPr lang="en-US" dirty="0" smtClean="0"/>
              <a:t>       </a:t>
            </a:r>
            <a:r>
              <a:rPr lang="en-US" dirty="0" err="1" smtClean="0"/>
              <a:t>Encyclopaedia</a:t>
            </a:r>
            <a:r>
              <a:rPr lang="en-US" dirty="0" smtClean="0"/>
              <a:t> Britannica </a:t>
            </a:r>
            <a:r>
              <a:rPr lang="en-US" dirty="0"/>
              <a:t>retrieved from  </a:t>
            </a:r>
            <a:r>
              <a:rPr lang="en-US" dirty="0" smtClean="0"/>
              <a:t>  http</a:t>
            </a:r>
            <a:r>
              <a:rPr lang="en-US" dirty="0"/>
              <a:t>://</a:t>
            </a:r>
            <a:r>
              <a:rPr lang="en-US" dirty="0" smtClean="0"/>
              <a:t>library.eb.com/levels/referencecenter/article/24443</a:t>
            </a:r>
          </a:p>
          <a:p>
            <a:pPr marL="228600" indent="-228600">
              <a:buFont typeface="+mj-lt"/>
              <a:buAutoNum type="arabicPeriod"/>
            </a:pPr>
            <a:endParaRPr lang="en-US" dirty="0"/>
          </a:p>
          <a:p>
            <a:pPr marL="228600" indent="-228600">
              <a:buAutoNum type="arabicPeriod" startAt="2"/>
            </a:pPr>
            <a:r>
              <a:rPr lang="en-US" dirty="0" smtClean="0"/>
              <a:t>Photo of Cloud Forest in </a:t>
            </a:r>
            <a:r>
              <a:rPr lang="en-US" dirty="0"/>
              <a:t>retrieved from http://</a:t>
            </a:r>
            <a:r>
              <a:rPr lang="en-US" dirty="0" smtClean="0"/>
              <a:t>www.livescience.com/31581-</a:t>
            </a:r>
          </a:p>
          <a:p>
            <a:r>
              <a:rPr lang="en-US" dirty="0"/>
              <a:t> </a:t>
            </a:r>
            <a:r>
              <a:rPr lang="en-US" dirty="0" smtClean="0"/>
              <a:t>      cloud-forests-species-images.html</a:t>
            </a:r>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7</a:t>
            </a:fld>
            <a:endParaRPr lang="en-US"/>
          </a:p>
        </p:txBody>
      </p:sp>
    </p:spTree>
    <p:extLst>
      <p:ext uri="{BB962C8B-B14F-4D97-AF65-F5344CB8AC3E}">
        <p14:creationId xmlns:p14="http://schemas.microsoft.com/office/powerpoint/2010/main" val="21031133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All You Need is Ecuador - Documental HD </a:t>
            </a:r>
            <a:endParaRPr lang="en-US" dirty="0"/>
          </a:p>
          <a:p>
            <a:r>
              <a:rPr lang="en-US" b="1" dirty="0"/>
              <a:t>22:53  minutes   </a:t>
            </a:r>
            <a:endParaRPr lang="en-US" dirty="0"/>
          </a:p>
          <a:p>
            <a:r>
              <a:rPr lang="en-US" b="1" dirty="0"/>
              <a:t>Published on Jun 30, 2014</a:t>
            </a:r>
            <a:endParaRPr lang="en-US" dirty="0"/>
          </a:p>
          <a:p>
            <a:r>
              <a:rPr lang="en-US" dirty="0"/>
              <a:t>All sections of the country of Ecuador are covered in this tourist focused video. The Video starts with wrapped at beginning and end with short scenes of a destination wedding, then gives a tour of Ecuador starting with a Mount Chimborazo ice merchant. The video alternates between subtitles and English speaking tourists or Ecuadorian videographers speaking English.  </a:t>
            </a:r>
            <a:r>
              <a:rPr lang="en-US" b="1" dirty="0"/>
              <a:t>Note:</a:t>
            </a:r>
            <a:r>
              <a:rPr lang="en-US" dirty="0"/>
              <a:t>  </a:t>
            </a:r>
            <a:r>
              <a:rPr lang="en-US" b="1" i="1" dirty="0"/>
              <a:t>At 11.54 minutes into the video there is 2.5 minutes of orchid pictures.</a:t>
            </a:r>
            <a:endParaRPr lang="en-US" dirty="0"/>
          </a:p>
          <a:p>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70</a:t>
            </a:fld>
            <a:endParaRPr lang="en-US"/>
          </a:p>
        </p:txBody>
      </p:sp>
    </p:spTree>
    <p:extLst>
      <p:ext uri="{BB962C8B-B14F-4D97-AF65-F5344CB8AC3E}">
        <p14:creationId xmlns:p14="http://schemas.microsoft.com/office/powerpoint/2010/main" val="31039372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71</a:t>
            </a:fld>
            <a:endParaRPr lang="en-US"/>
          </a:p>
        </p:txBody>
      </p:sp>
    </p:spTree>
    <p:extLst>
      <p:ext uri="{BB962C8B-B14F-4D97-AF65-F5344CB8AC3E}">
        <p14:creationId xmlns:p14="http://schemas.microsoft.com/office/powerpoint/2010/main" val="18832457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72</a:t>
            </a:fld>
            <a:endParaRPr lang="en-US"/>
          </a:p>
        </p:txBody>
      </p:sp>
    </p:spTree>
    <p:extLst>
      <p:ext uri="{BB962C8B-B14F-4D97-AF65-F5344CB8AC3E}">
        <p14:creationId xmlns:p14="http://schemas.microsoft.com/office/powerpoint/2010/main" val="17969256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73</a:t>
            </a:fld>
            <a:endParaRPr lang="en-US"/>
          </a:p>
        </p:txBody>
      </p:sp>
    </p:spTree>
    <p:extLst>
      <p:ext uri="{BB962C8B-B14F-4D97-AF65-F5344CB8AC3E}">
        <p14:creationId xmlns:p14="http://schemas.microsoft.com/office/powerpoint/2010/main" val="9433295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defTabSz="939800">
              <a:defRPr sz="3200">
                <a:solidFill>
                  <a:schemeClr val="bg1"/>
                </a:solidFill>
                <a:latin typeface="Arial" panose="020B0604020202020204" pitchFamily="34" charset="0"/>
                <a:cs typeface="Arial" panose="020B0604020202020204" pitchFamily="34" charset="0"/>
              </a:defRPr>
            </a:lvl1pPr>
            <a:lvl2pPr marL="742950" indent="-285750" defTabSz="939800">
              <a:defRPr sz="3200">
                <a:solidFill>
                  <a:schemeClr val="bg1"/>
                </a:solidFill>
                <a:latin typeface="Arial" panose="020B0604020202020204" pitchFamily="34" charset="0"/>
                <a:cs typeface="Arial" panose="020B0604020202020204" pitchFamily="34" charset="0"/>
              </a:defRPr>
            </a:lvl2pPr>
            <a:lvl3pPr marL="1143000" indent="-228600" defTabSz="939800">
              <a:defRPr sz="3200">
                <a:solidFill>
                  <a:schemeClr val="bg1"/>
                </a:solidFill>
                <a:latin typeface="Arial" panose="020B0604020202020204" pitchFamily="34" charset="0"/>
                <a:cs typeface="Arial" panose="020B0604020202020204" pitchFamily="34" charset="0"/>
              </a:defRPr>
            </a:lvl3pPr>
            <a:lvl4pPr marL="1600200" indent="-228600" defTabSz="939800">
              <a:defRPr sz="3200">
                <a:solidFill>
                  <a:schemeClr val="bg1"/>
                </a:solidFill>
                <a:latin typeface="Arial" panose="020B0604020202020204" pitchFamily="34" charset="0"/>
                <a:cs typeface="Arial" panose="020B0604020202020204" pitchFamily="34" charset="0"/>
              </a:defRPr>
            </a:lvl4pPr>
            <a:lvl5pPr marL="2057400" indent="-228600" defTabSz="939800">
              <a:defRPr sz="3200">
                <a:solidFill>
                  <a:schemeClr val="bg1"/>
                </a:solidFill>
                <a:latin typeface="Arial" panose="020B0604020202020204" pitchFamily="34" charset="0"/>
                <a:cs typeface="Arial" panose="020B0604020202020204" pitchFamily="34" charset="0"/>
              </a:defRPr>
            </a:lvl5pPr>
            <a:lvl6pPr marL="2514600" indent="-228600" defTabSz="939800"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6pPr>
            <a:lvl7pPr marL="2971800" indent="-228600" defTabSz="939800"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7pPr>
            <a:lvl8pPr marL="3429000" indent="-228600" defTabSz="939800"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8pPr>
            <a:lvl9pPr marL="3886200" indent="-228600" defTabSz="939800"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9pPr>
          </a:lstStyle>
          <a:p>
            <a:fld id="{3EAE13B1-2C1D-4F99-B354-AF081294AAE9}" type="slidenum">
              <a:rPr lang="en-US" altLang="en-US" sz="1200">
                <a:solidFill>
                  <a:schemeClr val="tx1"/>
                </a:solidFill>
              </a:rPr>
              <a:pPr/>
              <a:t>74</a:t>
            </a:fld>
            <a:endParaRPr lang="en-US" altLang="en-US" sz="1200">
              <a:solidFill>
                <a:schemeClr val="tx1"/>
              </a:solidFill>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1891324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Photo of Stream in Amazon Basin  in </a:t>
            </a:r>
            <a:r>
              <a:rPr lang="en-US" dirty="0" err="1" smtClean="0"/>
              <a:t>Encyclopaedia</a:t>
            </a:r>
            <a:r>
              <a:rPr lang="en-US" dirty="0" smtClean="0"/>
              <a:t> Britannica retrieved  </a:t>
            </a:r>
            <a:r>
              <a:rPr lang="en-US" dirty="0"/>
              <a:t>from  </a:t>
            </a:r>
            <a:r>
              <a:rPr lang="en-US" dirty="0" smtClean="0"/>
              <a:t>  </a:t>
            </a:r>
            <a:endParaRPr lang="en-US" dirty="0"/>
          </a:p>
          <a:p>
            <a:r>
              <a:rPr lang="en-US" dirty="0"/>
              <a:t>        http://library.eb.com/levels/youngadults/article/274119</a:t>
            </a:r>
          </a:p>
        </p:txBody>
      </p:sp>
      <p:sp>
        <p:nvSpPr>
          <p:cNvPr id="4" name="Slide Number Placeholder 3"/>
          <p:cNvSpPr>
            <a:spLocks noGrp="1"/>
          </p:cNvSpPr>
          <p:nvPr>
            <p:ph type="sldNum" sz="quarter" idx="10"/>
          </p:nvPr>
        </p:nvSpPr>
        <p:spPr/>
        <p:txBody>
          <a:bodyPr/>
          <a:lstStyle/>
          <a:p>
            <a:fld id="{80B0D6DE-5F17-44FE-B278-584EB6F33F87}" type="slidenum">
              <a:rPr lang="en-US" smtClean="0"/>
              <a:t>8</a:t>
            </a:fld>
            <a:endParaRPr lang="en-US"/>
          </a:p>
        </p:txBody>
      </p:sp>
    </p:spTree>
    <p:extLst>
      <p:ext uri="{BB962C8B-B14F-4D97-AF65-F5344CB8AC3E}">
        <p14:creationId xmlns:p14="http://schemas.microsoft.com/office/powerpoint/2010/main" val="4020433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189997"/>
          </a:xfrm>
        </p:spPr>
        <p:txBody>
          <a:bodyPr/>
          <a:lstStyle/>
          <a:p>
            <a:pPr marL="228600" indent="-228600">
              <a:buFont typeface="+mj-lt"/>
              <a:buAutoNum type="arabicPeriod"/>
            </a:pPr>
            <a:r>
              <a:rPr lang="en-US" dirty="0" smtClean="0"/>
              <a:t>“A </a:t>
            </a:r>
            <a:r>
              <a:rPr lang="en-US" dirty="0"/>
              <a:t>World Heritage Site is a place (such as a building, city, complex, desert, forest, island, lake, monument, or mountain) that is listed by the United Nations </a:t>
            </a:r>
            <a:r>
              <a:rPr lang="en-US" dirty="0" smtClean="0"/>
              <a:t>Educational, </a:t>
            </a:r>
            <a:r>
              <a:rPr lang="en-US" dirty="0"/>
              <a:t>Scientific and Cultural Organization (UNESCO) as being of special cultural or physical </a:t>
            </a:r>
            <a:r>
              <a:rPr lang="en-US" dirty="0" smtClean="0"/>
              <a:t>significance.”  UNESCO members include 195 countries.  </a:t>
            </a:r>
          </a:p>
          <a:p>
            <a:r>
              <a:rPr lang="en-US" dirty="0" smtClean="0"/>
              <a:t>      www. Wikipedia.org</a:t>
            </a:r>
          </a:p>
          <a:p>
            <a:endParaRPr lang="en-US" dirty="0"/>
          </a:p>
          <a:p>
            <a:r>
              <a:rPr lang="en-US" dirty="0" smtClean="0"/>
              <a:t>2.   “The </a:t>
            </a:r>
            <a:r>
              <a:rPr lang="en-US" dirty="0"/>
              <a:t>Galapagos Islands were discovered in 1535 by the bishop of Panama, </a:t>
            </a:r>
            <a:r>
              <a:rPr lang="en-US" dirty="0" err="1"/>
              <a:t>Tomás</a:t>
            </a:r>
            <a:r>
              <a:rPr lang="en-US" dirty="0"/>
              <a:t> de </a:t>
            </a:r>
            <a:r>
              <a:rPr lang="en-US" dirty="0" err="1"/>
              <a:t>Berlanga</a:t>
            </a:r>
            <a:r>
              <a:rPr lang="en-US" dirty="0"/>
              <a:t>, whose ship had drifted off course while </a:t>
            </a:r>
            <a:r>
              <a:rPr lang="en-US" dirty="0" err="1"/>
              <a:t>en</a:t>
            </a:r>
            <a:r>
              <a:rPr lang="en-US" dirty="0"/>
              <a:t> route to Peru. He named them Las </a:t>
            </a:r>
            <a:r>
              <a:rPr lang="en-US" dirty="0" err="1"/>
              <a:t>Encantadas</a:t>
            </a:r>
            <a:r>
              <a:rPr lang="en-US" dirty="0"/>
              <a:t> (“The Enchanted”), and in his writings he marveled at the thousands of large </a:t>
            </a:r>
            <a:r>
              <a:rPr lang="en-US" i="1" dirty="0" err="1"/>
              <a:t>galápagos</a:t>
            </a:r>
            <a:r>
              <a:rPr lang="en-US" dirty="0"/>
              <a:t> (tortoises) found there. Numerous Spanish voyagers stopped at the islands from the 16th century, and the Galapagos also came to be used by pirates and by whale and seal hunters. The area had been unclaimed for almost 300 years before colonization began on what is now Santa </a:t>
            </a:r>
            <a:r>
              <a:rPr lang="en-US" dirty="0" err="1"/>
              <a:t>María</a:t>
            </a:r>
            <a:r>
              <a:rPr lang="en-US" dirty="0"/>
              <a:t> Island in 1832, when Ecuador took official possession of the archipelago. The islands became internationally famous as a result of their being visited in 1835 by the English naturalist </a:t>
            </a:r>
            <a:r>
              <a:rPr lang="en-US" dirty="0" smtClean="0"/>
              <a:t>Charles </a:t>
            </a:r>
            <a:r>
              <a:rPr lang="en-US" dirty="0"/>
              <a:t>Darwin; their unusual fauna contributed to the groundbreaking theories on natural </a:t>
            </a:r>
            <a:r>
              <a:rPr lang="en-US" dirty="0" smtClean="0"/>
              <a:t>s</a:t>
            </a:r>
          </a:p>
          <a:p>
            <a:r>
              <a:rPr lang="en-US" dirty="0" smtClean="0"/>
              <a:t>     selection </a:t>
            </a:r>
            <a:r>
              <a:rPr lang="en-US" dirty="0"/>
              <a:t>presented in his “On the Origin of Species” (1859</a:t>
            </a:r>
            <a:r>
              <a:rPr lang="en-US" dirty="0" smtClean="0"/>
              <a:t>).”</a:t>
            </a:r>
          </a:p>
          <a:p>
            <a:pPr marL="228600" indent="-228600">
              <a:buFont typeface="+mj-lt"/>
              <a:buAutoNum type="arabicPeriod"/>
            </a:pPr>
            <a:endParaRPr lang="en-US" dirty="0"/>
          </a:p>
          <a:p>
            <a:r>
              <a:rPr lang="en-US" dirty="0" smtClean="0"/>
              <a:t>      </a:t>
            </a:r>
            <a:r>
              <a:rPr lang="en-US" dirty="0" err="1" smtClean="0"/>
              <a:t>Encyclopaedia</a:t>
            </a:r>
            <a:r>
              <a:rPr lang="en-US" dirty="0" smtClean="0"/>
              <a:t> Britannica </a:t>
            </a:r>
            <a:r>
              <a:rPr lang="en-US" dirty="0"/>
              <a:t>retrieved from </a:t>
            </a:r>
            <a:r>
              <a:rPr lang="en-US" dirty="0" smtClean="0"/>
              <a:t>    </a:t>
            </a:r>
          </a:p>
          <a:p>
            <a:r>
              <a:rPr lang="en-US" dirty="0"/>
              <a:t> </a:t>
            </a:r>
            <a:r>
              <a:rPr lang="en-US" dirty="0" smtClean="0"/>
              <a:t>     http</a:t>
            </a:r>
            <a:r>
              <a:rPr lang="en-US" dirty="0"/>
              <a:t>://</a:t>
            </a:r>
            <a:r>
              <a:rPr lang="en-US" dirty="0" smtClean="0"/>
              <a:t>library.eb.com/levels/referencecenter/article/35842.</a:t>
            </a:r>
            <a:endParaRPr lang="en-US" dirty="0"/>
          </a:p>
        </p:txBody>
      </p:sp>
      <p:sp>
        <p:nvSpPr>
          <p:cNvPr id="4" name="Slide Number Placeholder 3"/>
          <p:cNvSpPr>
            <a:spLocks noGrp="1"/>
          </p:cNvSpPr>
          <p:nvPr>
            <p:ph type="sldNum" sz="quarter" idx="10"/>
          </p:nvPr>
        </p:nvSpPr>
        <p:spPr/>
        <p:txBody>
          <a:bodyPr/>
          <a:lstStyle/>
          <a:p>
            <a:fld id="{80B0D6DE-5F17-44FE-B278-584EB6F33F87}" type="slidenum">
              <a:rPr lang="en-US" smtClean="0"/>
              <a:t>9</a:t>
            </a:fld>
            <a:endParaRPr lang="en-US"/>
          </a:p>
        </p:txBody>
      </p:sp>
    </p:spTree>
    <p:extLst>
      <p:ext uri="{BB962C8B-B14F-4D97-AF65-F5344CB8AC3E}">
        <p14:creationId xmlns:p14="http://schemas.microsoft.com/office/powerpoint/2010/main" val="3769782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15A2291-C8F2-4A62-ADD3-F3AEF108B642}" type="datetimeFigureOut">
              <a:rPr lang="en-US" smtClean="0"/>
              <a:t>8/8/2016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D15606-9D27-4AC4-93C6-02E43276CC78}" type="slidenum">
              <a:rPr lang="en-US" smtClean="0"/>
              <a:t>‹#›</a:t>
            </a:fld>
            <a:endParaRPr lang="en-US"/>
          </a:p>
        </p:txBody>
      </p:sp>
    </p:spTree>
    <p:extLst>
      <p:ext uri="{BB962C8B-B14F-4D97-AF65-F5344CB8AC3E}">
        <p14:creationId xmlns:p14="http://schemas.microsoft.com/office/powerpoint/2010/main" val="1278983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5A2291-C8F2-4A62-ADD3-F3AEF108B642}" type="datetimeFigureOut">
              <a:rPr lang="en-US" smtClean="0"/>
              <a:t>8/8/2016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D15606-9D27-4AC4-93C6-02E43276CC78}" type="slidenum">
              <a:rPr lang="en-US" smtClean="0"/>
              <a:t>‹#›</a:t>
            </a:fld>
            <a:endParaRPr lang="en-US"/>
          </a:p>
        </p:txBody>
      </p:sp>
    </p:spTree>
    <p:extLst>
      <p:ext uri="{BB962C8B-B14F-4D97-AF65-F5344CB8AC3E}">
        <p14:creationId xmlns:p14="http://schemas.microsoft.com/office/powerpoint/2010/main" val="1958198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5A2291-C8F2-4A62-ADD3-F3AEF108B642}" type="datetimeFigureOut">
              <a:rPr lang="en-US" smtClean="0"/>
              <a:t>8/8/2016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D15606-9D27-4AC4-93C6-02E43276CC78}" type="slidenum">
              <a:rPr lang="en-US" smtClean="0"/>
              <a:t>‹#›</a:t>
            </a:fld>
            <a:endParaRPr lang="en-US"/>
          </a:p>
        </p:txBody>
      </p:sp>
    </p:spTree>
    <p:extLst>
      <p:ext uri="{BB962C8B-B14F-4D97-AF65-F5344CB8AC3E}">
        <p14:creationId xmlns:p14="http://schemas.microsoft.com/office/powerpoint/2010/main" val="3379516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5A2291-C8F2-4A62-ADD3-F3AEF108B642}" type="datetimeFigureOut">
              <a:rPr lang="en-US" smtClean="0"/>
              <a:t>8/8/2016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D15606-9D27-4AC4-93C6-02E43276CC78}" type="slidenum">
              <a:rPr lang="en-US" smtClean="0"/>
              <a:t>‹#›</a:t>
            </a:fld>
            <a:endParaRPr lang="en-US"/>
          </a:p>
        </p:txBody>
      </p:sp>
    </p:spTree>
    <p:extLst>
      <p:ext uri="{BB962C8B-B14F-4D97-AF65-F5344CB8AC3E}">
        <p14:creationId xmlns:p14="http://schemas.microsoft.com/office/powerpoint/2010/main" val="3541084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5A2291-C8F2-4A62-ADD3-F3AEF108B642}" type="datetimeFigureOut">
              <a:rPr lang="en-US" smtClean="0"/>
              <a:t>8/8/2016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D15606-9D27-4AC4-93C6-02E43276CC78}" type="slidenum">
              <a:rPr lang="en-US" smtClean="0"/>
              <a:t>‹#›</a:t>
            </a:fld>
            <a:endParaRPr lang="en-US"/>
          </a:p>
        </p:txBody>
      </p:sp>
    </p:spTree>
    <p:extLst>
      <p:ext uri="{BB962C8B-B14F-4D97-AF65-F5344CB8AC3E}">
        <p14:creationId xmlns:p14="http://schemas.microsoft.com/office/powerpoint/2010/main" val="1283580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15A2291-C8F2-4A62-ADD3-F3AEF108B642}" type="datetimeFigureOut">
              <a:rPr lang="en-US" smtClean="0"/>
              <a:t>8/8/2016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D15606-9D27-4AC4-93C6-02E43276CC78}" type="slidenum">
              <a:rPr lang="en-US" smtClean="0"/>
              <a:t>‹#›</a:t>
            </a:fld>
            <a:endParaRPr lang="en-US"/>
          </a:p>
        </p:txBody>
      </p:sp>
    </p:spTree>
    <p:extLst>
      <p:ext uri="{BB962C8B-B14F-4D97-AF65-F5344CB8AC3E}">
        <p14:creationId xmlns:p14="http://schemas.microsoft.com/office/powerpoint/2010/main" val="960931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15A2291-C8F2-4A62-ADD3-F3AEF108B642}" type="datetimeFigureOut">
              <a:rPr lang="en-US" smtClean="0"/>
              <a:t>8/8/2016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D15606-9D27-4AC4-93C6-02E43276CC78}" type="slidenum">
              <a:rPr lang="en-US" smtClean="0"/>
              <a:t>‹#›</a:t>
            </a:fld>
            <a:endParaRPr lang="en-US"/>
          </a:p>
        </p:txBody>
      </p:sp>
    </p:spTree>
    <p:extLst>
      <p:ext uri="{BB962C8B-B14F-4D97-AF65-F5344CB8AC3E}">
        <p14:creationId xmlns:p14="http://schemas.microsoft.com/office/powerpoint/2010/main" val="256209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15A2291-C8F2-4A62-ADD3-F3AEF108B642}" type="datetimeFigureOut">
              <a:rPr lang="en-US" smtClean="0"/>
              <a:t>8/8/2016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D15606-9D27-4AC4-93C6-02E43276CC78}" type="slidenum">
              <a:rPr lang="en-US" smtClean="0"/>
              <a:t>‹#›</a:t>
            </a:fld>
            <a:endParaRPr lang="en-US"/>
          </a:p>
        </p:txBody>
      </p:sp>
    </p:spTree>
    <p:extLst>
      <p:ext uri="{BB962C8B-B14F-4D97-AF65-F5344CB8AC3E}">
        <p14:creationId xmlns:p14="http://schemas.microsoft.com/office/powerpoint/2010/main" val="1167244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5A2291-C8F2-4A62-ADD3-F3AEF108B642}" type="datetimeFigureOut">
              <a:rPr lang="en-US" smtClean="0"/>
              <a:t>8/8/2016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D15606-9D27-4AC4-93C6-02E43276CC78}" type="slidenum">
              <a:rPr lang="en-US" smtClean="0"/>
              <a:t>‹#›</a:t>
            </a:fld>
            <a:endParaRPr lang="en-US"/>
          </a:p>
        </p:txBody>
      </p:sp>
    </p:spTree>
    <p:extLst>
      <p:ext uri="{BB962C8B-B14F-4D97-AF65-F5344CB8AC3E}">
        <p14:creationId xmlns:p14="http://schemas.microsoft.com/office/powerpoint/2010/main" val="1602359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5A2291-C8F2-4A62-ADD3-F3AEF108B642}" type="datetimeFigureOut">
              <a:rPr lang="en-US" smtClean="0"/>
              <a:t>8/8/2016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D15606-9D27-4AC4-93C6-02E43276CC78}" type="slidenum">
              <a:rPr lang="en-US" smtClean="0"/>
              <a:t>‹#›</a:t>
            </a:fld>
            <a:endParaRPr lang="en-US"/>
          </a:p>
        </p:txBody>
      </p:sp>
    </p:spTree>
    <p:extLst>
      <p:ext uri="{BB962C8B-B14F-4D97-AF65-F5344CB8AC3E}">
        <p14:creationId xmlns:p14="http://schemas.microsoft.com/office/powerpoint/2010/main" val="715667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5A2291-C8F2-4A62-ADD3-F3AEF108B642}" type="datetimeFigureOut">
              <a:rPr lang="en-US" smtClean="0"/>
              <a:t>8/8/2016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D15606-9D27-4AC4-93C6-02E43276CC78}" type="slidenum">
              <a:rPr lang="en-US" smtClean="0"/>
              <a:t>‹#›</a:t>
            </a:fld>
            <a:endParaRPr lang="en-US"/>
          </a:p>
        </p:txBody>
      </p:sp>
    </p:spTree>
    <p:extLst>
      <p:ext uri="{BB962C8B-B14F-4D97-AF65-F5344CB8AC3E}">
        <p14:creationId xmlns:p14="http://schemas.microsoft.com/office/powerpoint/2010/main" val="1490501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5A2291-C8F2-4A62-ADD3-F3AEF108B642}" type="datetimeFigureOut">
              <a:rPr lang="en-US" smtClean="0"/>
              <a:t>8/8/2016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15606-9D27-4AC4-93C6-02E43276CC78}" type="slidenum">
              <a:rPr lang="en-US" smtClean="0"/>
              <a:t>‹#›</a:t>
            </a:fld>
            <a:endParaRPr lang="en-US"/>
          </a:p>
        </p:txBody>
      </p:sp>
    </p:spTree>
    <p:extLst>
      <p:ext uri="{BB962C8B-B14F-4D97-AF65-F5344CB8AC3E}">
        <p14:creationId xmlns:p14="http://schemas.microsoft.com/office/powerpoint/2010/main" val="32746033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1.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43.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53.jpeg"/><Relationship Id="rId5" Type="http://schemas.openxmlformats.org/officeDocument/2006/relationships/image" Target="../media/image52.jpg"/><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5.gi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jpeg"/></Relationships>
</file>

<file path=ppt/slides/_rels/slide4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61.JPG"/><Relationship Id="rId4" Type="http://schemas.openxmlformats.org/officeDocument/2006/relationships/image" Target="../media/image60.JPG"/></Relationships>
</file>

<file path=ppt/slides/_rels/slide4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63.JPG"/></Relationships>
</file>

<file path=ppt/slides/_rels/slide4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cia.gov/library/publications/the-world-factbook/fields/2048.html#ec" TargetMode="External"/><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65.gif"/></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3.xml"/><Relationship Id="rId1" Type="http://schemas.openxmlformats.org/officeDocument/2006/relationships/slideLayout" Target="../slideLayouts/slideLayout8.xml"/><Relationship Id="rId4" Type="http://schemas.openxmlformats.org/officeDocument/2006/relationships/image" Target="../media/image67.jpg"/></Relationships>
</file>

<file path=ppt/slides/_rels/slide5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5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5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7.xml"/><Relationship Id="rId1" Type="http://schemas.openxmlformats.org/officeDocument/2006/relationships/slideLayout" Target="../slideLayouts/slideLayout8.xml"/><Relationship Id="rId4" Type="http://schemas.openxmlformats.org/officeDocument/2006/relationships/image" Target="../media/image74.jp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77.jpg"/><Relationship Id="rId4" Type="http://schemas.openxmlformats.org/officeDocument/2006/relationships/image" Target="../media/image76.jpg"/></Relationships>
</file>

<file path=ppt/slides/_rels/slide63.xml.rels><?xml version="1.0" encoding="UTF-8" standalone="yes"?>
<Relationships xmlns="http://schemas.openxmlformats.org/package/2006/relationships"><Relationship Id="rId3" Type="http://schemas.openxmlformats.org/officeDocument/2006/relationships/image" Target="../media/image78.jpg"/><Relationship Id="rId7" Type="http://schemas.openxmlformats.org/officeDocument/2006/relationships/image" Target="../media/image82.jp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79.jpg"/></Relationships>
</file>

<file path=ppt/slides/_rels/slide6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g"/></Relationships>
</file>

<file path=ppt/slides/_rels/slide6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hyperlink" Target="https://www.youtube.com/watch?v=myGbn28zcn8"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hyperlink" Target="https://www.youtube.com/watch?v=uW4VZzldJbc" TargetMode="External"/><Relationship Id="rId4" Type="http://schemas.openxmlformats.org/officeDocument/2006/relationships/hyperlink" Target="https://www.youtube.com/watch?v=xM-o1eesn4M" TargetMode="Externa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2"/>
            <a:ext cx="9144000" cy="3005138"/>
          </a:xfrm>
        </p:spPr>
        <p:txBody>
          <a:bodyPr>
            <a:normAutofit fontScale="90000"/>
          </a:bodyPr>
          <a:lstStyle/>
          <a:p>
            <a:pPr algn="l"/>
            <a:r>
              <a:rPr lang="en-US" b="1" dirty="0" smtClean="0">
                <a:solidFill>
                  <a:schemeClr val="bg1"/>
                </a:solidFill>
              </a:rPr>
              <a:t/>
            </a:r>
            <a:br>
              <a:rPr lang="en-US" b="1" dirty="0" smtClean="0">
                <a:solidFill>
                  <a:schemeClr val="bg1"/>
                </a:solidFill>
              </a:rPr>
            </a:br>
            <a:r>
              <a:rPr lang="en-US" b="1" dirty="0">
                <a:solidFill>
                  <a:schemeClr val="bg1"/>
                </a:solidFill>
              </a:rPr>
              <a:t/>
            </a:r>
            <a:br>
              <a:rPr lang="en-US" b="1" dirty="0">
                <a:solidFill>
                  <a:schemeClr val="bg1"/>
                </a:solidFill>
              </a:rPr>
            </a:br>
            <a:r>
              <a:rPr lang="en-US" b="1" dirty="0" smtClean="0">
                <a:solidFill>
                  <a:schemeClr val="bg1"/>
                </a:solidFill>
              </a:rPr>
              <a:t/>
            </a:r>
            <a:br>
              <a:rPr lang="en-US" b="1" dirty="0" smtClean="0">
                <a:solidFill>
                  <a:schemeClr val="bg1"/>
                </a:solidFill>
              </a:rPr>
            </a:br>
            <a:r>
              <a:rPr lang="en-US" b="1" dirty="0">
                <a:solidFill>
                  <a:schemeClr val="bg1"/>
                </a:solidFill>
              </a:rPr>
              <a:t/>
            </a:r>
            <a:br>
              <a:rPr lang="en-US" b="1" dirty="0">
                <a:solidFill>
                  <a:schemeClr val="bg1"/>
                </a:solidFill>
              </a:rPr>
            </a:br>
            <a:r>
              <a:rPr lang="en-US" b="1" dirty="0" smtClean="0">
                <a:solidFill>
                  <a:schemeClr val="bg1"/>
                </a:solidFill>
              </a:rPr>
              <a:t/>
            </a:r>
            <a:br>
              <a:rPr lang="en-US" b="1" dirty="0" smtClean="0">
                <a:solidFill>
                  <a:schemeClr val="bg1"/>
                </a:solidFill>
              </a:rPr>
            </a:br>
            <a:r>
              <a:rPr lang="en-US" b="1" dirty="0">
                <a:solidFill>
                  <a:schemeClr val="bg1"/>
                </a:solidFill>
              </a:rPr>
              <a:t/>
            </a:r>
            <a:br>
              <a:rPr lang="en-US" b="1" dirty="0">
                <a:solidFill>
                  <a:schemeClr val="bg1"/>
                </a:solidFill>
              </a:rPr>
            </a:br>
            <a:r>
              <a:rPr lang="en-US" b="1" dirty="0" smtClean="0">
                <a:solidFill>
                  <a:schemeClr val="bg1"/>
                </a:solidFill>
              </a:rPr>
              <a:t/>
            </a:r>
            <a:br>
              <a:rPr lang="en-US" b="1" dirty="0" smtClean="0">
                <a:solidFill>
                  <a:schemeClr val="bg1"/>
                </a:solidFill>
              </a:rPr>
            </a:br>
            <a:r>
              <a:rPr lang="en-US" b="1" dirty="0">
                <a:solidFill>
                  <a:schemeClr val="bg1"/>
                </a:solidFill>
              </a:rPr>
              <a:t/>
            </a:r>
            <a:br>
              <a:rPr lang="en-US" b="1" dirty="0">
                <a:solidFill>
                  <a:schemeClr val="bg1"/>
                </a:solidFill>
              </a:rPr>
            </a:br>
            <a:r>
              <a:rPr lang="en-US" b="1" dirty="0" smtClean="0">
                <a:solidFill>
                  <a:schemeClr val="bg1"/>
                </a:solidFill>
              </a:rPr>
              <a:t/>
            </a:r>
            <a:br>
              <a:rPr lang="en-US" b="1" dirty="0" smtClean="0">
                <a:solidFill>
                  <a:schemeClr val="bg1"/>
                </a:solidFill>
              </a:rPr>
            </a:br>
            <a:r>
              <a:rPr lang="en-US" b="1" dirty="0">
                <a:solidFill>
                  <a:schemeClr val="bg1"/>
                </a:solidFill>
              </a:rPr>
              <a:t/>
            </a:r>
            <a:br>
              <a:rPr lang="en-US" b="1" dirty="0">
                <a:solidFill>
                  <a:schemeClr val="bg1"/>
                </a:solidFill>
              </a:rPr>
            </a:br>
            <a:r>
              <a:rPr lang="en-US" b="1" dirty="0" smtClean="0">
                <a:solidFill>
                  <a:schemeClr val="bg1"/>
                </a:solidFill>
              </a:rPr>
              <a:t/>
            </a:r>
            <a:br>
              <a:rPr lang="en-US" b="1" dirty="0" smtClean="0">
                <a:solidFill>
                  <a:schemeClr val="bg1"/>
                </a:solidFill>
              </a:rPr>
            </a:br>
            <a:r>
              <a:rPr lang="en-US" b="1" dirty="0">
                <a:solidFill>
                  <a:schemeClr val="bg1"/>
                </a:solidFill>
              </a:rPr>
              <a:t/>
            </a:r>
            <a:br>
              <a:rPr lang="en-US" b="1" dirty="0">
                <a:solidFill>
                  <a:schemeClr val="bg1"/>
                </a:solidFill>
              </a:rPr>
            </a:br>
            <a:r>
              <a:rPr lang="en-US" b="1" dirty="0" smtClean="0">
                <a:solidFill>
                  <a:schemeClr val="bg1"/>
                </a:solidFill>
              </a:rPr>
              <a:t/>
            </a:r>
            <a:br>
              <a:rPr lang="en-US" b="1" dirty="0" smtClean="0">
                <a:solidFill>
                  <a:schemeClr val="bg1"/>
                </a:solidFill>
              </a:rPr>
            </a:br>
            <a:r>
              <a:rPr lang="en-US" b="1" dirty="0">
                <a:solidFill>
                  <a:schemeClr val="bg1"/>
                </a:solidFill>
              </a:rPr>
              <a:t/>
            </a:r>
            <a:br>
              <a:rPr lang="en-US" b="1" dirty="0">
                <a:solidFill>
                  <a:schemeClr val="bg1"/>
                </a:solidFill>
              </a:rPr>
            </a:br>
            <a:r>
              <a:rPr lang="en-US" b="1" dirty="0" smtClean="0">
                <a:solidFill>
                  <a:schemeClr val="bg1"/>
                </a:solidFill>
              </a:rPr>
              <a:t/>
            </a:r>
            <a:br>
              <a:rPr lang="en-US" b="1" dirty="0" smtClean="0">
                <a:solidFill>
                  <a:schemeClr val="bg1"/>
                </a:solidFill>
              </a:rPr>
            </a:br>
            <a:r>
              <a:rPr lang="en-US" b="1" dirty="0">
                <a:solidFill>
                  <a:schemeClr val="bg1"/>
                </a:solidFill>
              </a:rPr>
              <a:t/>
            </a:r>
            <a:br>
              <a:rPr lang="en-US" b="1" dirty="0">
                <a:solidFill>
                  <a:schemeClr val="bg1"/>
                </a:solidFill>
              </a:rPr>
            </a:br>
            <a:r>
              <a:rPr lang="en-US" b="1" dirty="0" smtClean="0">
                <a:solidFill>
                  <a:schemeClr val="bg1"/>
                </a:solidFill>
              </a:rPr>
              <a:t/>
            </a:r>
            <a:br>
              <a:rPr lang="en-US" b="1" dirty="0" smtClean="0">
                <a:solidFill>
                  <a:schemeClr val="bg1"/>
                </a:solidFill>
              </a:rPr>
            </a:br>
            <a:r>
              <a:rPr lang="en-US" b="1" dirty="0">
                <a:solidFill>
                  <a:schemeClr val="bg1"/>
                </a:solidFill>
              </a:rPr>
              <a:t/>
            </a:r>
            <a:br>
              <a:rPr lang="en-US" b="1" dirty="0">
                <a:solidFill>
                  <a:schemeClr val="bg1"/>
                </a:solidFill>
              </a:rPr>
            </a:br>
            <a:r>
              <a:rPr lang="en-US" b="1" dirty="0" smtClean="0">
                <a:solidFill>
                  <a:schemeClr val="bg1"/>
                </a:solidFill>
              </a:rPr>
              <a:t/>
            </a:r>
            <a:br>
              <a:rPr lang="en-US" b="1" dirty="0" smtClean="0">
                <a:solidFill>
                  <a:schemeClr val="bg1"/>
                </a:solidFill>
              </a:rPr>
            </a:br>
            <a:r>
              <a:rPr lang="en-US" sz="10700" b="1" dirty="0" smtClean="0">
                <a:solidFill>
                  <a:schemeClr val="bg1"/>
                </a:solidFill>
              </a:rPr>
              <a:t>Ecuador </a:t>
            </a:r>
            <a:r>
              <a:rPr lang="en-US" sz="8000" b="1" dirty="0" smtClean="0">
                <a:solidFill>
                  <a:schemeClr val="bg1"/>
                </a:solidFill>
              </a:rPr>
              <a:t>     </a:t>
            </a:r>
            <a:r>
              <a:rPr lang="en-US" sz="8000" b="1" dirty="0" smtClean="0"/>
              <a:t/>
            </a:r>
            <a:br>
              <a:rPr lang="en-US" sz="8000" b="1" dirty="0" smtClean="0"/>
            </a:br>
            <a:r>
              <a:rPr lang="en-US" b="1" dirty="0"/>
              <a:t/>
            </a:r>
            <a:br>
              <a:rPr lang="en-US" b="1" dirty="0"/>
            </a:br>
            <a:endParaRPr lang="en-US" b="1" dirty="0"/>
          </a:p>
        </p:txBody>
      </p:sp>
      <p:sp>
        <p:nvSpPr>
          <p:cNvPr id="3" name="Subtitle 2"/>
          <p:cNvSpPr>
            <a:spLocks noGrp="1"/>
          </p:cNvSpPr>
          <p:nvPr>
            <p:ph type="subTitle" idx="1"/>
          </p:nvPr>
        </p:nvSpPr>
        <p:spPr>
          <a:xfrm>
            <a:off x="838200" y="4564565"/>
            <a:ext cx="8661400" cy="1655762"/>
          </a:xfrm>
        </p:spPr>
        <p:txBody>
          <a:bodyPr>
            <a:noAutofit/>
          </a:bodyPr>
          <a:lstStyle/>
          <a:p>
            <a:pPr algn="l"/>
            <a:r>
              <a:rPr lang="en-US" sz="3200" b="1" dirty="0" smtClean="0">
                <a:solidFill>
                  <a:schemeClr val="bg1"/>
                </a:solidFill>
              </a:rPr>
              <a:t>Beautiful, Bountiful, Biodiverse  </a:t>
            </a:r>
          </a:p>
          <a:p>
            <a:endParaRPr lang="en-US" sz="3200" b="1" dirty="0" smtClean="0"/>
          </a:p>
          <a:p>
            <a:pPr algn="l"/>
            <a:r>
              <a:rPr lang="en-US" sz="3200" b="1" dirty="0">
                <a:solidFill>
                  <a:schemeClr val="bg1"/>
                </a:solidFill>
              </a:rPr>
              <a:t>M</a:t>
            </a:r>
            <a:r>
              <a:rPr lang="en-US" sz="3200" b="1" dirty="0" smtClean="0">
                <a:solidFill>
                  <a:schemeClr val="bg1"/>
                </a:solidFill>
              </a:rPr>
              <a:t>ost </a:t>
            </a:r>
            <a:r>
              <a:rPr lang="en-US" sz="3200" b="1" dirty="0">
                <a:solidFill>
                  <a:schemeClr val="bg1"/>
                </a:solidFill>
              </a:rPr>
              <a:t>biodiversity per square </a:t>
            </a:r>
            <a:r>
              <a:rPr lang="en-US" sz="3200" b="1" dirty="0" smtClean="0">
                <a:solidFill>
                  <a:schemeClr val="bg1"/>
                </a:solidFill>
              </a:rPr>
              <a:t>mile </a:t>
            </a:r>
            <a:r>
              <a:rPr lang="en-US" sz="3200" b="1" dirty="0">
                <a:solidFill>
                  <a:schemeClr val="bg1"/>
                </a:solidFill>
              </a:rPr>
              <a:t>of any </a:t>
            </a:r>
            <a:r>
              <a:rPr lang="en-US" sz="3200" b="1" dirty="0" smtClean="0">
                <a:solidFill>
                  <a:schemeClr val="bg1"/>
                </a:solidFill>
              </a:rPr>
              <a:t>nation</a:t>
            </a:r>
            <a:endParaRPr lang="en-US" sz="3200" b="1"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750" y="766762"/>
            <a:ext cx="3524250" cy="4287838"/>
          </a:xfrm>
          <a:prstGeom prst="rect">
            <a:avLst/>
          </a:prstGeom>
        </p:spPr>
      </p:pic>
    </p:spTree>
    <p:extLst>
      <p:ext uri="{BB962C8B-B14F-4D97-AF65-F5344CB8AC3E}">
        <p14:creationId xmlns:p14="http://schemas.microsoft.com/office/powerpoint/2010/main" val="12164478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lumMod val="95000"/>
              <a:lumOff val="5000"/>
            </a:schemeClr>
          </a:solidFill>
        </p:spPr>
        <p:txBody>
          <a:bodyPr/>
          <a:lstStyle/>
          <a:p>
            <a:pPr algn="ctr"/>
            <a:r>
              <a:rPr lang="en-US" b="1" dirty="0" smtClean="0">
                <a:solidFill>
                  <a:schemeClr val="bg1"/>
                </a:solidFill>
              </a:rPr>
              <a:t>Blue Footed Booby</a:t>
            </a:r>
            <a:endParaRPr lang="en-US" b="1" dirty="0">
              <a:solidFill>
                <a:schemeClr val="bg1"/>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04968" y="2046288"/>
            <a:ext cx="6803192" cy="4535462"/>
          </a:xfrm>
          <a:prstGeom prst="rect">
            <a:avLst/>
          </a:prstGeom>
        </p:spPr>
      </p:pic>
    </p:spTree>
    <p:extLst>
      <p:ext uri="{BB962C8B-B14F-4D97-AF65-F5344CB8AC3E}">
        <p14:creationId xmlns:p14="http://schemas.microsoft.com/office/powerpoint/2010/main" val="20324031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74000"/>
          </a:schemeClr>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2760" y="3810000"/>
            <a:ext cx="4185920" cy="2790613"/>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6360" y="301529"/>
            <a:ext cx="4373097" cy="3122391"/>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479" y="3454400"/>
            <a:ext cx="4495800" cy="3176693"/>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2439" y="301529"/>
            <a:ext cx="4572000" cy="3048000"/>
          </a:xfrm>
          <a:prstGeom prst="rect">
            <a:avLst/>
          </a:prstGeom>
        </p:spPr>
      </p:pic>
    </p:spTree>
    <p:extLst>
      <p:ext uri="{BB962C8B-B14F-4D97-AF65-F5344CB8AC3E}">
        <p14:creationId xmlns:p14="http://schemas.microsoft.com/office/powerpoint/2010/main" val="15977979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449" y="365125"/>
            <a:ext cx="10515600" cy="1325563"/>
          </a:xfrm>
          <a:solidFill>
            <a:schemeClr val="tx1">
              <a:lumMod val="95000"/>
              <a:lumOff val="5000"/>
            </a:schemeClr>
          </a:solidFill>
        </p:spPr>
        <p:txBody>
          <a:bodyPr/>
          <a:lstStyle/>
          <a:p>
            <a:r>
              <a:rPr lang="en-US" b="1" dirty="0" smtClean="0">
                <a:solidFill>
                  <a:schemeClr val="bg1"/>
                </a:solidFill>
              </a:rPr>
              <a:t>Flightless </a:t>
            </a:r>
            <a:r>
              <a:rPr lang="en-US" b="1" dirty="0" err="1" smtClean="0">
                <a:solidFill>
                  <a:schemeClr val="bg1"/>
                </a:solidFill>
              </a:rPr>
              <a:t>Coromorant</a:t>
            </a:r>
            <a:r>
              <a:rPr lang="en-US" b="1" dirty="0" smtClean="0">
                <a:solidFill>
                  <a:schemeClr val="bg1"/>
                </a:solidFill>
              </a:rPr>
              <a:t> and Sally Lightfoot Crabs</a:t>
            </a:r>
            <a:endParaRPr lang="en-US" b="1" dirty="0">
              <a:solidFill>
                <a:schemeClr val="bg1"/>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07444" y="1944303"/>
            <a:ext cx="7100776" cy="4733851"/>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2255" y="2156058"/>
            <a:ext cx="3883794" cy="2589196"/>
          </a:xfrm>
          <a:prstGeom prst="rect">
            <a:avLst/>
          </a:prstGeom>
        </p:spPr>
      </p:pic>
    </p:spTree>
    <p:extLst>
      <p:ext uri="{BB962C8B-B14F-4D97-AF65-F5344CB8AC3E}">
        <p14:creationId xmlns:p14="http://schemas.microsoft.com/office/powerpoint/2010/main" val="3233709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856" y="394636"/>
            <a:ext cx="4793382" cy="319558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8114" y="120950"/>
            <a:ext cx="4853840" cy="3233404"/>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484" y="3777916"/>
            <a:ext cx="4620126" cy="3080084"/>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3509" y="3590224"/>
            <a:ext cx="5008445" cy="3205405"/>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36971" y="945765"/>
            <a:ext cx="3049805" cy="4066407"/>
          </a:xfrm>
          <a:prstGeom prst="rect">
            <a:avLst/>
          </a:prstGeom>
        </p:spPr>
      </p:pic>
    </p:spTree>
    <p:extLst>
      <p:ext uri="{BB962C8B-B14F-4D97-AF65-F5344CB8AC3E}">
        <p14:creationId xmlns:p14="http://schemas.microsoft.com/office/powerpoint/2010/main" val="41215366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994445" y="89870"/>
            <a:ext cx="4860707" cy="324047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8535" y="1337912"/>
            <a:ext cx="4267200" cy="32004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587" y="89870"/>
            <a:ext cx="4440455" cy="3330341"/>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892" y="3768290"/>
            <a:ext cx="4454090" cy="2969393"/>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57748" y="3739414"/>
            <a:ext cx="4497404" cy="2998269"/>
          </a:xfrm>
          <a:prstGeom prst="rect">
            <a:avLst/>
          </a:prstGeom>
        </p:spPr>
      </p:pic>
    </p:spTree>
    <p:extLst>
      <p:ext uri="{BB962C8B-B14F-4D97-AF65-F5344CB8AC3E}">
        <p14:creationId xmlns:p14="http://schemas.microsoft.com/office/powerpoint/2010/main" val="32266290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608" y="298383"/>
            <a:ext cx="5515277" cy="367685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1977" y="298383"/>
            <a:ext cx="4490186" cy="299345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7831" y="3520976"/>
            <a:ext cx="4649403" cy="3099602"/>
          </a:xfrm>
          <a:prstGeom prst="rect">
            <a:avLst/>
          </a:prstGeom>
        </p:spPr>
      </p:pic>
    </p:spTree>
    <p:extLst>
      <p:ext uri="{BB962C8B-B14F-4D97-AF65-F5344CB8AC3E}">
        <p14:creationId xmlns:p14="http://schemas.microsoft.com/office/powerpoint/2010/main" val="39439839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History</a:t>
            </a:r>
            <a:br>
              <a:rPr lang="en-US" b="1" dirty="0" smtClean="0"/>
            </a:br>
            <a:r>
              <a:rPr lang="en-US" sz="3200" b="1" dirty="0" smtClean="0"/>
              <a:t>1450   -  1972</a:t>
            </a:r>
            <a:endParaRPr lang="en-US" b="1" dirty="0"/>
          </a:p>
        </p:txBody>
      </p:sp>
      <p:sp>
        <p:nvSpPr>
          <p:cNvPr id="3" name="Content Placeholder 2"/>
          <p:cNvSpPr>
            <a:spLocks noGrp="1"/>
          </p:cNvSpPr>
          <p:nvPr>
            <p:ph sz="half" idx="1"/>
          </p:nvPr>
        </p:nvSpPr>
        <p:spPr>
          <a:ln>
            <a:solidFill>
              <a:srgbClr val="FF0000"/>
            </a:solidFill>
          </a:ln>
        </p:spPr>
        <p:txBody>
          <a:bodyPr>
            <a:normAutofit fontScale="25000" lnSpcReduction="20000"/>
          </a:bodyPr>
          <a:lstStyle/>
          <a:p>
            <a:pPr marL="0" indent="0">
              <a:buNone/>
            </a:pPr>
            <a:endParaRPr lang="en-US" sz="800" b="1" dirty="0" smtClean="0"/>
          </a:p>
          <a:p>
            <a:pPr marL="0" indent="0">
              <a:buNone/>
            </a:pPr>
            <a:r>
              <a:rPr lang="en-US" sz="9600" b="1" dirty="0" smtClean="0"/>
              <a:t>1450s   Incas of Peru finally </a:t>
            </a:r>
          </a:p>
          <a:p>
            <a:pPr marL="0" indent="0">
              <a:buNone/>
            </a:pPr>
            <a:r>
              <a:rPr lang="en-US" sz="9600" b="1" dirty="0"/>
              <a:t> </a:t>
            </a:r>
            <a:r>
              <a:rPr lang="en-US" sz="9600" b="1" dirty="0" smtClean="0"/>
              <a:t>             conquer Ecuadorian tribes</a:t>
            </a:r>
          </a:p>
          <a:p>
            <a:pPr marL="0" indent="0">
              <a:buNone/>
            </a:pPr>
            <a:endParaRPr lang="en-US" sz="9600" b="1" dirty="0" smtClean="0"/>
          </a:p>
          <a:p>
            <a:pPr marL="0" indent="0">
              <a:buNone/>
            </a:pPr>
            <a:endParaRPr lang="en-US" sz="9600" b="1" dirty="0" smtClean="0"/>
          </a:p>
          <a:p>
            <a:pPr marL="0" indent="0">
              <a:buNone/>
            </a:pPr>
            <a:r>
              <a:rPr lang="en-US" sz="9600" b="1" dirty="0" smtClean="0"/>
              <a:t>1534     Spanish conquer Ecuador</a:t>
            </a:r>
          </a:p>
          <a:p>
            <a:pPr marL="514350" indent="-514350">
              <a:buAutoNum type="arabicPlain" startAt="1822"/>
            </a:pPr>
            <a:endParaRPr lang="en-US" sz="9600" b="1" dirty="0" smtClean="0"/>
          </a:p>
          <a:p>
            <a:pPr marL="0" indent="0">
              <a:buNone/>
            </a:pPr>
            <a:endParaRPr lang="en-US" sz="9600" b="1" dirty="0" smtClean="0"/>
          </a:p>
          <a:p>
            <a:pPr marL="514350" indent="-514350">
              <a:buAutoNum type="arabicPlain" startAt="1822"/>
            </a:pPr>
            <a:r>
              <a:rPr lang="en-US" sz="9600" b="1" dirty="0" smtClean="0"/>
              <a:t>     Ecuador becomes part of                                           </a:t>
            </a:r>
          </a:p>
          <a:p>
            <a:pPr marL="0" indent="0">
              <a:buNone/>
            </a:pPr>
            <a:r>
              <a:rPr lang="en-US" sz="9600" b="1" dirty="0" smtClean="0"/>
              <a:t>              Gran Colombia</a:t>
            </a:r>
          </a:p>
          <a:p>
            <a:pPr marL="0" indent="0">
              <a:buNone/>
            </a:pPr>
            <a:endParaRPr lang="en-US" sz="9600" b="1" dirty="0" smtClean="0"/>
          </a:p>
          <a:p>
            <a:pPr marL="0" indent="0">
              <a:buNone/>
            </a:pPr>
            <a:r>
              <a:rPr lang="en-US" sz="9600" b="1" dirty="0" smtClean="0"/>
              <a:t>1830     Ecuador independence</a:t>
            </a:r>
          </a:p>
          <a:p>
            <a:endParaRPr lang="en-US" sz="3400" dirty="0" smtClean="0"/>
          </a:p>
          <a:p>
            <a:endParaRPr lang="en-US" dirty="0"/>
          </a:p>
          <a:p>
            <a:endParaRPr lang="en-US" dirty="0" smtClean="0"/>
          </a:p>
          <a:p>
            <a:endParaRPr lang="en-US" dirty="0" smtClean="0"/>
          </a:p>
          <a:p>
            <a:endParaRPr lang="en-US" dirty="0" smtClean="0"/>
          </a:p>
          <a:p>
            <a:r>
              <a:rPr lang="en-US" dirty="0" smtClean="0"/>
              <a:t>  </a:t>
            </a:r>
            <a:endParaRPr lang="en-US" dirty="0"/>
          </a:p>
        </p:txBody>
      </p:sp>
      <p:sp>
        <p:nvSpPr>
          <p:cNvPr id="4" name="Content Placeholder 3"/>
          <p:cNvSpPr>
            <a:spLocks noGrp="1"/>
          </p:cNvSpPr>
          <p:nvPr>
            <p:ph sz="half" idx="2"/>
          </p:nvPr>
        </p:nvSpPr>
        <p:spPr>
          <a:xfrm>
            <a:off x="6172200" y="1825625"/>
            <a:ext cx="5272238" cy="4351338"/>
          </a:xfrm>
          <a:ln>
            <a:solidFill>
              <a:srgbClr val="002060"/>
            </a:solidFill>
          </a:ln>
        </p:spPr>
        <p:txBody>
          <a:bodyPr>
            <a:noAutofit/>
          </a:bodyPr>
          <a:lstStyle/>
          <a:p>
            <a:pPr marL="0" indent="0">
              <a:buNone/>
            </a:pPr>
            <a:r>
              <a:rPr lang="en-US" sz="2400" b="1" dirty="0"/>
              <a:t>1941     Peru invades mineral rich</a:t>
            </a:r>
          </a:p>
          <a:p>
            <a:pPr marL="0" indent="0">
              <a:buNone/>
            </a:pPr>
            <a:r>
              <a:rPr lang="en-US" sz="2400" b="1" dirty="0"/>
              <a:t>              province of El Oro</a:t>
            </a:r>
          </a:p>
          <a:p>
            <a:pPr marL="0" indent="0">
              <a:buNone/>
            </a:pPr>
            <a:endParaRPr lang="en-US" sz="1400" b="1" dirty="0" smtClean="0"/>
          </a:p>
          <a:p>
            <a:pPr marL="514350" indent="-514350">
              <a:buAutoNum type="arabicPlain" startAt="1942"/>
            </a:pPr>
            <a:r>
              <a:rPr lang="en-US" sz="2400" b="1" dirty="0" smtClean="0"/>
              <a:t>     Ecuador </a:t>
            </a:r>
            <a:r>
              <a:rPr lang="en-US" sz="2400" b="1" dirty="0"/>
              <a:t>loses El Oro </a:t>
            </a:r>
            <a:endParaRPr lang="en-US" sz="2400" b="1" dirty="0" smtClean="0"/>
          </a:p>
          <a:p>
            <a:pPr marL="0" indent="0">
              <a:buNone/>
            </a:pPr>
            <a:r>
              <a:rPr lang="en-US" sz="2400" b="1" dirty="0" smtClean="0"/>
              <a:t>              to </a:t>
            </a:r>
            <a:r>
              <a:rPr lang="en-US" sz="2400" b="1" dirty="0"/>
              <a:t>Peru  </a:t>
            </a:r>
            <a:r>
              <a:rPr lang="en-US" sz="2400" b="1" dirty="0" smtClean="0"/>
              <a:t>                                                                                                    </a:t>
            </a:r>
            <a:endParaRPr lang="en-US" sz="2400" b="1" dirty="0"/>
          </a:p>
          <a:p>
            <a:pPr marL="0" indent="0">
              <a:buNone/>
            </a:pPr>
            <a:endParaRPr lang="en-US" sz="2400" b="1" dirty="0" smtClean="0"/>
          </a:p>
          <a:p>
            <a:pPr marL="0" indent="0">
              <a:buNone/>
            </a:pPr>
            <a:r>
              <a:rPr lang="en-US" sz="2400" b="1" dirty="0" smtClean="0"/>
              <a:t>1948 </a:t>
            </a:r>
            <a:r>
              <a:rPr lang="en-US" sz="2400" b="1" dirty="0"/>
              <a:t>– 1960   Banana trade   </a:t>
            </a:r>
          </a:p>
          <a:p>
            <a:pPr marL="0" indent="0">
              <a:buNone/>
            </a:pPr>
            <a:r>
              <a:rPr lang="en-US" sz="2400" b="1" dirty="0"/>
              <a:t>                         improves economy</a:t>
            </a:r>
          </a:p>
          <a:p>
            <a:pPr marL="0" indent="0">
              <a:buNone/>
            </a:pPr>
            <a:endParaRPr lang="en-US" sz="1200" b="1" dirty="0" smtClean="0"/>
          </a:p>
          <a:p>
            <a:pPr marL="0" indent="0">
              <a:buNone/>
            </a:pPr>
            <a:r>
              <a:rPr lang="en-US" sz="2400" b="1" dirty="0" smtClean="0"/>
              <a:t>1972     </a:t>
            </a:r>
            <a:r>
              <a:rPr lang="en-US" sz="2400" b="1" dirty="0"/>
              <a:t>Oil production starts</a:t>
            </a:r>
          </a:p>
          <a:p>
            <a:endParaRPr lang="en-US" sz="2400" dirty="0"/>
          </a:p>
        </p:txBody>
      </p:sp>
    </p:spTree>
    <p:extLst>
      <p:ext uri="{BB962C8B-B14F-4D97-AF65-F5344CB8AC3E}">
        <p14:creationId xmlns:p14="http://schemas.microsoft.com/office/powerpoint/2010/main" val="6348481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dirty="0" err="1" smtClean="0"/>
              <a:t>Ingapirca</a:t>
            </a:r>
            <a:r>
              <a:rPr lang="en-US" sz="4400" b="1" dirty="0" smtClean="0"/>
              <a:t/>
            </a:r>
            <a:br>
              <a:rPr lang="en-US" sz="4400" b="1" dirty="0" smtClean="0"/>
            </a:br>
            <a:endParaRPr lang="en-US" sz="4400" b="1" dirty="0"/>
          </a:p>
        </p:txBody>
      </p:sp>
      <p:sp>
        <p:nvSpPr>
          <p:cNvPr id="5" name="Text Placeholder 4"/>
          <p:cNvSpPr>
            <a:spLocks noGrp="1"/>
          </p:cNvSpPr>
          <p:nvPr>
            <p:ph type="body" sz="half" idx="2"/>
          </p:nvPr>
        </p:nvSpPr>
        <p:spPr>
          <a:xfrm>
            <a:off x="839789" y="2057400"/>
            <a:ext cx="3289449" cy="3811588"/>
          </a:xfrm>
          <a:ln>
            <a:solidFill>
              <a:srgbClr val="FF0000"/>
            </a:solidFill>
          </a:ln>
        </p:spPr>
        <p:txBody>
          <a:bodyPr/>
          <a:lstStyle/>
          <a:p>
            <a:r>
              <a:rPr lang="en-US" sz="2800" b="1" dirty="0" smtClean="0"/>
              <a:t>Most important       Inca Monument in Ecuador  </a:t>
            </a:r>
          </a:p>
          <a:p>
            <a:r>
              <a:rPr lang="en-US" sz="2800" b="1" dirty="0" smtClean="0"/>
              <a:t>In Cañar Province</a:t>
            </a:r>
          </a:p>
          <a:p>
            <a:r>
              <a:rPr lang="en-US" sz="2800" b="1" dirty="0" smtClean="0"/>
              <a:t>10,500 ft. high</a:t>
            </a:r>
          </a:p>
          <a:p>
            <a:r>
              <a:rPr lang="en-US" sz="2800" b="1" dirty="0" smtClean="0"/>
              <a:t>Temple of the Sun     </a:t>
            </a:r>
          </a:p>
          <a:p>
            <a:endParaRPr lang="en-US" sz="2800" dirty="0" smtClean="0"/>
          </a:p>
          <a:p>
            <a:endParaRPr lang="en-US" sz="2800" dirty="0" smtClean="0"/>
          </a:p>
          <a:p>
            <a:endParaRPr lang="en-US" sz="2800" dirty="0"/>
          </a:p>
          <a:p>
            <a:endParaRPr lang="en-US" sz="2800" dirty="0" smtClean="0"/>
          </a:p>
          <a:p>
            <a:endParaRPr lang="en-US" dirty="0"/>
          </a:p>
        </p:txBody>
      </p:sp>
      <p:pic>
        <p:nvPicPr>
          <p:cNvPr id="8" name="Picture Placeholder 7"/>
          <p:cNvPicPr>
            <a:picLocks noGrp="1" noChangeAspect="1"/>
          </p:cNvPicPr>
          <p:nvPr>
            <p:ph type="pic" idx="1"/>
          </p:nvPr>
        </p:nvPicPr>
        <p:blipFill>
          <a:blip r:embed="rId3">
            <a:extLst>
              <a:ext uri="{28A0092B-C50C-407E-A947-70E740481C1C}">
                <a14:useLocalDpi xmlns:a14="http://schemas.microsoft.com/office/drawing/2010/main" val="0"/>
              </a:ext>
            </a:extLst>
          </a:blip>
          <a:srcRect l="7785" r="7785"/>
          <a:stretch>
            <a:fillRect/>
          </a:stretch>
        </p:blipFill>
        <p:spPr>
          <a:xfrm>
            <a:off x="4772025" y="1569191"/>
            <a:ext cx="5445475" cy="4299797"/>
          </a:xfr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7029" y="1257300"/>
            <a:ext cx="3121152" cy="2081784"/>
          </a:xfrm>
          <a:prstGeom prst="rect">
            <a:avLst/>
          </a:prstGeom>
        </p:spPr>
      </p:pic>
    </p:spTree>
    <p:extLst>
      <p:ext uri="{BB962C8B-B14F-4D97-AF65-F5344CB8AC3E}">
        <p14:creationId xmlns:p14="http://schemas.microsoft.com/office/powerpoint/2010/main" val="24632836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History</a:t>
            </a:r>
            <a:br>
              <a:rPr lang="en-US" b="1" dirty="0" smtClean="0"/>
            </a:br>
            <a:r>
              <a:rPr lang="en-US" sz="3200" b="1" dirty="0" smtClean="0"/>
              <a:t>1981 - 2014</a:t>
            </a:r>
            <a:endParaRPr lang="en-US" sz="3200" b="1" dirty="0"/>
          </a:p>
        </p:txBody>
      </p:sp>
      <p:sp>
        <p:nvSpPr>
          <p:cNvPr id="3" name="Content Placeholder 2"/>
          <p:cNvSpPr>
            <a:spLocks noGrp="1"/>
          </p:cNvSpPr>
          <p:nvPr>
            <p:ph sz="half" idx="1"/>
          </p:nvPr>
        </p:nvSpPr>
        <p:spPr>
          <a:xfrm>
            <a:off x="616819" y="1825625"/>
            <a:ext cx="5181600" cy="4418715"/>
          </a:xfrm>
          <a:ln>
            <a:solidFill>
              <a:srgbClr val="FF0000"/>
            </a:solidFill>
          </a:ln>
        </p:spPr>
        <p:txBody>
          <a:bodyPr>
            <a:normAutofit fontScale="55000" lnSpcReduction="20000"/>
          </a:bodyPr>
          <a:lstStyle/>
          <a:p>
            <a:pPr marL="514350" indent="-514350">
              <a:buAutoNum type="arabicPlain" startAt="1981"/>
            </a:pPr>
            <a:r>
              <a:rPr lang="en-US" sz="4000" b="1" dirty="0" smtClean="0"/>
              <a:t>    Border </a:t>
            </a:r>
            <a:r>
              <a:rPr lang="en-US" sz="4000" b="1" dirty="0"/>
              <a:t>War with </a:t>
            </a:r>
            <a:r>
              <a:rPr lang="en-US" sz="4000" b="1" dirty="0" smtClean="0"/>
              <a:t>Peru</a:t>
            </a:r>
          </a:p>
          <a:p>
            <a:pPr marL="0" indent="0">
              <a:buNone/>
            </a:pPr>
            <a:endParaRPr lang="en-US" sz="4000" b="1" dirty="0" smtClean="0"/>
          </a:p>
          <a:p>
            <a:pPr marL="0" indent="0">
              <a:buNone/>
            </a:pPr>
            <a:r>
              <a:rPr lang="en-US" sz="4000" b="1" dirty="0" smtClean="0"/>
              <a:t>1982    Falling </a:t>
            </a:r>
            <a:r>
              <a:rPr lang="en-US" sz="4000" b="1" dirty="0"/>
              <a:t>oil prices lead </a:t>
            </a:r>
            <a:r>
              <a:rPr lang="en-US" sz="4000" b="1" dirty="0" smtClean="0"/>
              <a:t>to</a:t>
            </a:r>
          </a:p>
          <a:p>
            <a:pPr marL="0" indent="0">
              <a:buNone/>
            </a:pPr>
            <a:r>
              <a:rPr lang="en-US" sz="4000" b="1" dirty="0" smtClean="0"/>
              <a:t>             economic </a:t>
            </a:r>
            <a:r>
              <a:rPr lang="en-US" sz="4000" b="1" dirty="0"/>
              <a:t>depression</a:t>
            </a:r>
            <a:r>
              <a:rPr lang="en-US" sz="4000" b="1" dirty="0" smtClean="0"/>
              <a:t>;</a:t>
            </a:r>
          </a:p>
          <a:p>
            <a:pPr marL="0" indent="0">
              <a:buNone/>
            </a:pPr>
            <a:r>
              <a:rPr lang="en-US" sz="4000" b="1" dirty="0"/>
              <a:t> </a:t>
            </a:r>
            <a:r>
              <a:rPr lang="en-US" sz="4000" b="1" dirty="0" smtClean="0"/>
              <a:t>            state of emergency</a:t>
            </a:r>
          </a:p>
          <a:p>
            <a:pPr marL="0" indent="0">
              <a:buNone/>
            </a:pPr>
            <a:endParaRPr lang="en-US" sz="4000" b="1" dirty="0"/>
          </a:p>
          <a:p>
            <a:pPr marL="514350" indent="-514350">
              <a:buAutoNum type="arabicPlain" startAt="1992"/>
            </a:pPr>
            <a:r>
              <a:rPr lang="en-US" sz="4000" b="1" dirty="0" smtClean="0"/>
              <a:t>    Native </a:t>
            </a:r>
            <a:r>
              <a:rPr lang="en-US" sz="4000" b="1" dirty="0"/>
              <a:t>people granted </a:t>
            </a:r>
            <a:r>
              <a:rPr lang="en-US" sz="4000" b="1" dirty="0" smtClean="0"/>
              <a:t> </a:t>
            </a:r>
          </a:p>
          <a:p>
            <a:pPr marL="0" indent="0">
              <a:buNone/>
            </a:pPr>
            <a:r>
              <a:rPr lang="en-US" sz="4000" b="1" dirty="0" smtClean="0"/>
              <a:t>             title </a:t>
            </a:r>
            <a:r>
              <a:rPr lang="en-US" sz="4000" b="1" dirty="0"/>
              <a:t>to 2.5 Million acres </a:t>
            </a:r>
            <a:endParaRPr lang="en-US" sz="4000" b="1" dirty="0" smtClean="0"/>
          </a:p>
          <a:p>
            <a:pPr marL="0" indent="0">
              <a:buNone/>
            </a:pPr>
            <a:r>
              <a:rPr lang="en-US" sz="4000" b="1" dirty="0"/>
              <a:t> </a:t>
            </a:r>
            <a:r>
              <a:rPr lang="en-US" sz="4000" b="1" dirty="0" smtClean="0"/>
              <a:t>            in </a:t>
            </a:r>
            <a:r>
              <a:rPr lang="en-US" sz="4000" b="1" dirty="0"/>
              <a:t>the </a:t>
            </a:r>
            <a:r>
              <a:rPr lang="en-US" sz="4000" b="1" dirty="0" err="1" smtClean="0"/>
              <a:t>Oriente</a:t>
            </a:r>
            <a:endParaRPr lang="en-US" sz="4000" b="1" dirty="0" smtClean="0"/>
          </a:p>
          <a:p>
            <a:pPr marL="0" indent="0">
              <a:buNone/>
            </a:pPr>
            <a:endParaRPr lang="en-US" sz="4000" b="1" dirty="0"/>
          </a:p>
          <a:p>
            <a:pPr marL="514350" indent="-514350">
              <a:buAutoNum type="arabicPlain" startAt="2000"/>
            </a:pPr>
            <a:r>
              <a:rPr lang="en-US" sz="4000" b="1" dirty="0" smtClean="0"/>
              <a:t>   Ecuador </a:t>
            </a:r>
            <a:r>
              <a:rPr lang="en-US" sz="4000" b="1" dirty="0"/>
              <a:t>adopts US </a:t>
            </a:r>
            <a:r>
              <a:rPr lang="en-US" sz="4000" b="1" dirty="0" smtClean="0"/>
              <a:t>dollar </a:t>
            </a:r>
          </a:p>
          <a:p>
            <a:pPr marL="0" indent="0">
              <a:buNone/>
            </a:pPr>
            <a:r>
              <a:rPr lang="en-US" sz="4000" b="1" dirty="0"/>
              <a:t> </a:t>
            </a:r>
            <a:r>
              <a:rPr lang="en-US" sz="4000" b="1" dirty="0" smtClean="0"/>
              <a:t>           as </a:t>
            </a:r>
            <a:r>
              <a:rPr lang="en-US" sz="4000" b="1" dirty="0"/>
              <a:t>national currency</a:t>
            </a:r>
          </a:p>
          <a:p>
            <a:endParaRPr lang="en-US" dirty="0"/>
          </a:p>
          <a:p>
            <a:endParaRPr lang="en-US" dirty="0"/>
          </a:p>
        </p:txBody>
      </p:sp>
      <p:sp>
        <p:nvSpPr>
          <p:cNvPr id="4" name="Content Placeholder 3"/>
          <p:cNvSpPr>
            <a:spLocks noGrp="1"/>
          </p:cNvSpPr>
          <p:nvPr>
            <p:ph sz="half" idx="2"/>
          </p:nvPr>
        </p:nvSpPr>
        <p:spPr>
          <a:ln>
            <a:solidFill>
              <a:srgbClr val="00B050"/>
            </a:solidFill>
          </a:ln>
        </p:spPr>
        <p:txBody>
          <a:bodyPr>
            <a:noAutofit/>
          </a:bodyPr>
          <a:lstStyle/>
          <a:p>
            <a:pPr marL="0" indent="0">
              <a:buNone/>
            </a:pPr>
            <a:r>
              <a:rPr lang="en-US" sz="2200" b="1" dirty="0" smtClean="0"/>
              <a:t>2006    Rafael </a:t>
            </a:r>
            <a:r>
              <a:rPr lang="en-US" sz="2200" b="1" dirty="0"/>
              <a:t>Correa elected </a:t>
            </a:r>
            <a:r>
              <a:rPr lang="en-US" sz="2200" b="1" dirty="0" smtClean="0"/>
              <a:t>President</a:t>
            </a:r>
          </a:p>
          <a:p>
            <a:pPr marL="0" indent="0">
              <a:buNone/>
            </a:pPr>
            <a:r>
              <a:rPr lang="en-US" sz="2200" b="1" dirty="0" smtClean="0"/>
              <a:t>             promising  </a:t>
            </a:r>
            <a:r>
              <a:rPr lang="en-US" sz="2200" b="1" dirty="0"/>
              <a:t>economic and </a:t>
            </a:r>
            <a:r>
              <a:rPr lang="en-US" sz="2200" b="1" dirty="0" smtClean="0"/>
              <a:t>social</a:t>
            </a:r>
          </a:p>
          <a:p>
            <a:pPr marL="0" indent="0">
              <a:buNone/>
            </a:pPr>
            <a:r>
              <a:rPr lang="en-US" sz="2200" b="1" dirty="0"/>
              <a:t> </a:t>
            </a:r>
            <a:r>
              <a:rPr lang="en-US" sz="2200" b="1" dirty="0" smtClean="0"/>
              <a:t>            improvements </a:t>
            </a:r>
          </a:p>
          <a:p>
            <a:pPr marL="514350" indent="-514350">
              <a:buAutoNum type="arabicPlain" startAt="2008"/>
            </a:pPr>
            <a:r>
              <a:rPr lang="en-US" sz="2200" b="1" dirty="0" smtClean="0"/>
              <a:t>    New Constitution</a:t>
            </a:r>
          </a:p>
          <a:p>
            <a:pPr marL="0" indent="0">
              <a:buNone/>
            </a:pPr>
            <a:r>
              <a:rPr lang="en-US" sz="2200" b="1" dirty="0" smtClean="0"/>
              <a:t>2008    Ecuador re-establishes diplomacy</a:t>
            </a:r>
          </a:p>
          <a:p>
            <a:pPr marL="0" indent="0">
              <a:buNone/>
            </a:pPr>
            <a:r>
              <a:rPr lang="en-US" sz="2200" b="1" dirty="0"/>
              <a:t> </a:t>
            </a:r>
            <a:r>
              <a:rPr lang="en-US" sz="2200" b="1" dirty="0" smtClean="0"/>
              <a:t>             with Colombia </a:t>
            </a:r>
          </a:p>
          <a:p>
            <a:pPr marL="514350" indent="-514350">
              <a:buAutoNum type="arabicPlain" startAt="2014"/>
            </a:pPr>
            <a:r>
              <a:rPr lang="en-US" sz="2200" b="1" dirty="0" smtClean="0"/>
              <a:t>    </a:t>
            </a:r>
            <a:r>
              <a:rPr lang="en-US" sz="2200" b="1" smtClean="0"/>
              <a:t>Proposed Constitution </a:t>
            </a:r>
            <a:r>
              <a:rPr lang="en-US" sz="2200" b="1" dirty="0" smtClean="0"/>
              <a:t>change to</a:t>
            </a:r>
          </a:p>
          <a:p>
            <a:pPr marL="0" indent="0">
              <a:buNone/>
            </a:pPr>
            <a:r>
              <a:rPr lang="en-US" sz="2200" b="1" dirty="0"/>
              <a:t> </a:t>
            </a:r>
            <a:r>
              <a:rPr lang="en-US" sz="2200" b="1" dirty="0" smtClean="0"/>
              <a:t>            eliminate term limits for re-election </a:t>
            </a:r>
          </a:p>
          <a:p>
            <a:pPr marL="0" indent="0">
              <a:buNone/>
            </a:pPr>
            <a:r>
              <a:rPr lang="en-US" sz="2200" b="1" dirty="0"/>
              <a:t> </a:t>
            </a:r>
            <a:r>
              <a:rPr lang="en-US" sz="2200" b="1" dirty="0" smtClean="0"/>
              <a:t>            of government officials</a:t>
            </a:r>
          </a:p>
          <a:p>
            <a:pPr marL="457200" lvl="1" indent="0">
              <a:buNone/>
            </a:pPr>
            <a:r>
              <a:rPr lang="en-US" sz="2200" b="1" dirty="0" smtClean="0"/>
              <a:t>    </a:t>
            </a:r>
            <a:endParaRPr lang="en-US" sz="2200" b="1" dirty="0"/>
          </a:p>
        </p:txBody>
      </p:sp>
    </p:spTree>
    <p:extLst>
      <p:ext uri="{BB962C8B-B14F-4D97-AF65-F5344CB8AC3E}">
        <p14:creationId xmlns:p14="http://schemas.microsoft.com/office/powerpoint/2010/main" val="16030703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Mainland Wildlife  Mammals</a:t>
            </a:r>
            <a:endParaRPr lang="en-US" b="1" dirty="0"/>
          </a:p>
        </p:txBody>
      </p:sp>
      <p:sp>
        <p:nvSpPr>
          <p:cNvPr id="4" name="Text Placeholder 3"/>
          <p:cNvSpPr>
            <a:spLocks noGrp="1"/>
          </p:cNvSpPr>
          <p:nvPr>
            <p:ph sz="half" idx="1"/>
          </p:nvPr>
        </p:nvSpPr>
        <p:spPr>
          <a:xfrm>
            <a:off x="838200" y="1825625"/>
            <a:ext cx="4773328" cy="4351338"/>
          </a:xfrm>
          <a:ln>
            <a:solidFill>
              <a:srgbClr val="FF0000"/>
            </a:solidFill>
          </a:ln>
        </p:spPr>
        <p:txBody>
          <a:bodyPr>
            <a:normAutofit fontScale="85000" lnSpcReduction="20000"/>
          </a:bodyPr>
          <a:lstStyle/>
          <a:p>
            <a:r>
              <a:rPr lang="en-US" b="1" dirty="0" smtClean="0"/>
              <a:t>Jaguar</a:t>
            </a:r>
          </a:p>
          <a:p>
            <a:r>
              <a:rPr lang="en-US" b="1" dirty="0" smtClean="0"/>
              <a:t>Ocelot</a:t>
            </a:r>
          </a:p>
          <a:p>
            <a:r>
              <a:rPr lang="en-US" b="1" dirty="0" smtClean="0"/>
              <a:t>Capybara</a:t>
            </a:r>
          </a:p>
          <a:p>
            <a:r>
              <a:rPr lang="en-US" b="1" dirty="0" err="1" smtClean="0"/>
              <a:t>Paca</a:t>
            </a:r>
            <a:endParaRPr lang="en-US" b="1" dirty="0" smtClean="0"/>
          </a:p>
          <a:p>
            <a:r>
              <a:rPr lang="en-US" b="1" dirty="0" smtClean="0"/>
              <a:t>Giant Otter</a:t>
            </a:r>
          </a:p>
          <a:p>
            <a:r>
              <a:rPr lang="en-US" b="1" dirty="0" smtClean="0"/>
              <a:t>Brazilian Tapir</a:t>
            </a:r>
          </a:p>
          <a:p>
            <a:r>
              <a:rPr lang="en-US" b="1" dirty="0" smtClean="0"/>
              <a:t>South American </a:t>
            </a:r>
            <a:r>
              <a:rPr lang="en-US" b="1" dirty="0" err="1" smtClean="0"/>
              <a:t>Coatimundi</a:t>
            </a:r>
            <a:endParaRPr lang="en-US" b="1" dirty="0" smtClean="0"/>
          </a:p>
          <a:p>
            <a:r>
              <a:rPr lang="en-US" b="1" dirty="0" smtClean="0"/>
              <a:t>Collared Peccary</a:t>
            </a:r>
          </a:p>
          <a:p>
            <a:r>
              <a:rPr lang="en-US" b="1" dirty="0" smtClean="0"/>
              <a:t>Nine Banded Armadillo</a:t>
            </a:r>
          </a:p>
          <a:p>
            <a:r>
              <a:rPr lang="en-US" b="1" dirty="0" smtClean="0"/>
              <a:t>Kinkajou</a:t>
            </a:r>
          </a:p>
          <a:p>
            <a:r>
              <a:rPr lang="en-US" b="1" dirty="0" smtClean="0"/>
              <a:t>White-Bellied Spider Monkey</a:t>
            </a:r>
          </a:p>
          <a:p>
            <a:endParaRPr lang="en-US" b="1" dirty="0"/>
          </a:p>
        </p:txBody>
      </p:sp>
      <p:sp>
        <p:nvSpPr>
          <p:cNvPr id="5" name="Content Placeholder 4"/>
          <p:cNvSpPr>
            <a:spLocks noGrp="1"/>
          </p:cNvSpPr>
          <p:nvPr>
            <p:ph sz="half" idx="2"/>
          </p:nvPr>
        </p:nvSpPr>
        <p:spPr>
          <a:ln>
            <a:solidFill>
              <a:srgbClr val="0070C0"/>
            </a:solidFill>
          </a:ln>
        </p:spPr>
        <p:txBody>
          <a:bodyPr>
            <a:normAutofit fontScale="85000" lnSpcReduction="20000"/>
          </a:bodyPr>
          <a:lstStyle/>
          <a:p>
            <a:r>
              <a:rPr lang="en-US" b="1" dirty="0" smtClean="0"/>
              <a:t>Mantled Howler Monkey</a:t>
            </a:r>
          </a:p>
          <a:p>
            <a:r>
              <a:rPr lang="en-US" b="1" dirty="0" smtClean="0"/>
              <a:t>Squirrel Monkey</a:t>
            </a:r>
          </a:p>
          <a:p>
            <a:r>
              <a:rPr lang="en-US" b="1" dirty="0" smtClean="0"/>
              <a:t>Three-Toed Sloth</a:t>
            </a:r>
          </a:p>
          <a:p>
            <a:r>
              <a:rPr lang="en-US" b="1" dirty="0" smtClean="0"/>
              <a:t>False Vampire Bat</a:t>
            </a:r>
          </a:p>
          <a:p>
            <a:r>
              <a:rPr lang="en-US" b="1" dirty="0" smtClean="0"/>
              <a:t>Spectacled Bear</a:t>
            </a:r>
          </a:p>
          <a:p>
            <a:r>
              <a:rPr lang="en-US" b="1" dirty="0" smtClean="0"/>
              <a:t>Andean Fox</a:t>
            </a:r>
          </a:p>
          <a:p>
            <a:r>
              <a:rPr lang="en-US" b="1" dirty="0" smtClean="0"/>
              <a:t>Llama</a:t>
            </a:r>
          </a:p>
          <a:p>
            <a:r>
              <a:rPr lang="en-US" b="1" dirty="0" smtClean="0"/>
              <a:t>Amazonian Manatee</a:t>
            </a:r>
          </a:p>
          <a:p>
            <a:r>
              <a:rPr lang="en-US" b="1" dirty="0" smtClean="0"/>
              <a:t>Amazon River Dolphin</a:t>
            </a:r>
          </a:p>
          <a:p>
            <a:pPr marL="0" indent="0">
              <a:buNone/>
            </a:pPr>
            <a:endParaRPr lang="en-US" dirty="0" smtClean="0"/>
          </a:p>
          <a:p>
            <a:pPr marL="0" indent="0">
              <a:buNone/>
            </a:pPr>
            <a:r>
              <a:rPr lang="en-US" b="1" dirty="0" smtClean="0"/>
              <a:t>These are examples of over 350 species</a:t>
            </a:r>
            <a:endParaRPr lang="en-US" b="1" dirty="0"/>
          </a:p>
          <a:p>
            <a:pPr marL="0" indent="0">
              <a:buNone/>
            </a:pPr>
            <a:endParaRPr lang="en-US" dirty="0"/>
          </a:p>
        </p:txBody>
      </p:sp>
    </p:spTree>
    <p:extLst>
      <p:ext uri="{BB962C8B-B14F-4D97-AF65-F5344CB8AC3E}">
        <p14:creationId xmlns:p14="http://schemas.microsoft.com/office/powerpoint/2010/main" val="11471150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What’s in a Name?</a:t>
            </a:r>
            <a:endParaRPr lang="en-US" b="1" dirty="0"/>
          </a:p>
        </p:txBody>
      </p:sp>
      <p:sp>
        <p:nvSpPr>
          <p:cNvPr id="3" name="Content Placeholder 2"/>
          <p:cNvSpPr>
            <a:spLocks noGrp="1"/>
          </p:cNvSpPr>
          <p:nvPr>
            <p:ph sz="half" idx="1"/>
          </p:nvPr>
        </p:nvSpPr>
        <p:spPr>
          <a:xfrm>
            <a:off x="838200" y="1825624"/>
            <a:ext cx="5181600" cy="4604051"/>
          </a:xfrm>
          <a:ln>
            <a:solidFill>
              <a:srgbClr val="002060"/>
            </a:solidFill>
          </a:ln>
        </p:spPr>
        <p:txBody>
          <a:bodyPr>
            <a:normAutofit lnSpcReduction="10000"/>
          </a:bodyPr>
          <a:lstStyle/>
          <a:p>
            <a:r>
              <a:rPr lang="en-US" b="1" dirty="0" smtClean="0"/>
              <a:t>Ecuador means “Equator” in Spanish, the official language of </a:t>
            </a:r>
            <a:r>
              <a:rPr lang="en-US" b="1" dirty="0"/>
              <a:t>E</a:t>
            </a:r>
            <a:r>
              <a:rPr lang="en-US" b="1" dirty="0" smtClean="0"/>
              <a:t>cuador</a:t>
            </a:r>
          </a:p>
          <a:p>
            <a:endParaRPr lang="en-US" sz="2000" b="1" dirty="0" smtClean="0"/>
          </a:p>
          <a:p>
            <a:r>
              <a:rPr lang="en-US" b="1" dirty="0" smtClean="0"/>
              <a:t> Some Equator facts:</a:t>
            </a:r>
          </a:p>
          <a:p>
            <a:pPr lvl="1"/>
            <a:r>
              <a:rPr lang="en-US" sz="2800" b="1" dirty="0" smtClean="0"/>
              <a:t>24,900 miles in length</a:t>
            </a:r>
          </a:p>
          <a:p>
            <a:pPr lvl="1"/>
            <a:r>
              <a:rPr lang="en-US" sz="2800" b="1" dirty="0" smtClean="0"/>
              <a:t>Always 12 hours of sunlight at the equator</a:t>
            </a:r>
          </a:p>
          <a:p>
            <a:pPr lvl="1"/>
            <a:r>
              <a:rPr lang="en-US" sz="2800" b="1" dirty="0" smtClean="0"/>
              <a:t>Energy from the sun greatest at equator</a:t>
            </a:r>
          </a:p>
          <a:p>
            <a:pPr lvl="1"/>
            <a:r>
              <a:rPr lang="en-US" sz="2800" b="1" dirty="0" smtClean="0"/>
              <a:t>Passes through 3 continents, 3 oceans, 13 countries</a:t>
            </a:r>
          </a:p>
          <a:p>
            <a:pPr lvl="1"/>
            <a:endParaRPr lang="en-US" sz="2800" b="1" dirty="0" smtClean="0"/>
          </a:p>
          <a:p>
            <a:pPr lvl="1"/>
            <a:endParaRPr lang="en-US" sz="2800" b="1"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91991" y="2120157"/>
            <a:ext cx="5094432" cy="3106361"/>
          </a:xfrm>
        </p:spPr>
      </p:pic>
    </p:spTree>
    <p:extLst>
      <p:ext uri="{BB962C8B-B14F-4D97-AF65-F5344CB8AC3E}">
        <p14:creationId xmlns:p14="http://schemas.microsoft.com/office/powerpoint/2010/main" val="25348933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b="1" dirty="0" smtClean="0"/>
              <a:t>Ocelot</a:t>
            </a:r>
            <a:r>
              <a:rPr lang="en-US" dirty="0" smtClean="0"/>
              <a:t/>
            </a:r>
            <a:br>
              <a:rPr lang="en-US" dirty="0" smtClean="0"/>
            </a:br>
            <a:endParaRPr lang="en-US" sz="3200" dirty="0"/>
          </a:p>
        </p:txBody>
      </p:sp>
      <p:sp>
        <p:nvSpPr>
          <p:cNvPr id="6" name="Content Placeholder 5"/>
          <p:cNvSpPr>
            <a:spLocks noGrp="1"/>
          </p:cNvSpPr>
          <p:nvPr>
            <p:ph idx="1"/>
          </p:nvPr>
        </p:nvSpPr>
        <p:spPr/>
        <p:txBody>
          <a:bodyPr/>
          <a:lstStyle/>
          <a:p>
            <a:pPr marL="0" indent="0" algn="ctr">
              <a:buNone/>
            </a:pPr>
            <a:r>
              <a:rPr lang="en-US" dirty="0" smtClean="0"/>
              <a:t>A wild cat also called dwarf leopard</a:t>
            </a:r>
          </a:p>
          <a:p>
            <a:pPr marL="0" indent="0" algn="ctr">
              <a:buNone/>
            </a:pPr>
            <a:endParaRPr lang="en-US" dirty="0"/>
          </a:p>
          <a:p>
            <a:pPr marL="0" indent="0">
              <a:buNone/>
            </a:pPr>
            <a:r>
              <a:rPr lang="en-US" dirty="0" smtClean="0"/>
              <a:t>   </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9336" y="2453456"/>
            <a:ext cx="5678904" cy="3734310"/>
          </a:xfrm>
          <a:prstGeom prst="rect">
            <a:avLst/>
          </a:prstGeom>
        </p:spPr>
      </p:pic>
    </p:spTree>
    <p:extLst>
      <p:ext uri="{BB962C8B-B14F-4D97-AF65-F5344CB8AC3E}">
        <p14:creationId xmlns:p14="http://schemas.microsoft.com/office/powerpoint/2010/main" val="10687146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410101"/>
          </a:xfrm>
        </p:spPr>
        <p:txBody>
          <a:bodyPr>
            <a:normAutofit fontScale="90000"/>
          </a:bodyPr>
          <a:lstStyle/>
          <a:p>
            <a:r>
              <a:rPr lang="en-US" sz="4900" b="1" dirty="0" smtClean="0"/>
              <a:t>Birds</a:t>
            </a:r>
            <a:r>
              <a:rPr lang="en-US" dirty="0" smtClean="0"/>
              <a:t/>
            </a:r>
            <a:br>
              <a:rPr lang="en-US" dirty="0" smtClean="0"/>
            </a:br>
            <a:r>
              <a:rPr lang="en-US" sz="3100" b="1" dirty="0" smtClean="0"/>
              <a:t>1,500 species </a:t>
            </a:r>
            <a:r>
              <a:rPr lang="en-US" sz="2800" b="1" dirty="0" smtClean="0"/>
              <a:t/>
            </a:r>
            <a:br>
              <a:rPr lang="en-US" sz="2800" b="1" dirty="0" smtClean="0"/>
            </a:br>
            <a:r>
              <a:rPr lang="en-US" b="1" dirty="0" smtClean="0"/>
              <a:t>  -</a:t>
            </a:r>
            <a:r>
              <a:rPr lang="en-US" sz="2800" b="1" dirty="0" smtClean="0"/>
              <a:t>Here are some- </a:t>
            </a:r>
            <a:endParaRPr lang="en-US" sz="2800" b="1" dirty="0"/>
          </a:p>
        </p:txBody>
      </p:sp>
      <p:sp>
        <p:nvSpPr>
          <p:cNvPr id="9" name="Content Placeholder 8"/>
          <p:cNvSpPr>
            <a:spLocks noGrp="1"/>
          </p:cNvSpPr>
          <p:nvPr>
            <p:ph idx="1"/>
          </p:nvPr>
        </p:nvSpPr>
        <p:spPr/>
        <p:txBody>
          <a:bodyPr>
            <a:normAutofit lnSpcReduction="10000"/>
          </a:bodyPr>
          <a:lstStyle/>
          <a:p>
            <a:pPr marL="0" indent="0">
              <a:buNone/>
            </a:pPr>
            <a:r>
              <a:rPr lang="en-US" b="1" dirty="0"/>
              <a:t>Andean </a:t>
            </a:r>
            <a:r>
              <a:rPr lang="en-US" b="1" dirty="0" smtClean="0"/>
              <a:t>Cock-of-the-Rock</a:t>
            </a:r>
          </a:p>
          <a:p>
            <a:pPr marL="0" indent="0">
              <a:buNone/>
            </a:pPr>
            <a:endParaRPr lang="en-US" b="1" dirty="0" smtClean="0"/>
          </a:p>
          <a:p>
            <a:pPr marL="0" indent="0">
              <a:buNone/>
            </a:pPr>
            <a:endParaRPr lang="en-US" b="1" dirty="0"/>
          </a:p>
          <a:p>
            <a:pPr marL="0" indent="0">
              <a:buNone/>
            </a:pPr>
            <a:endParaRPr lang="en-US" b="1" dirty="0" smtClean="0"/>
          </a:p>
          <a:p>
            <a:pPr marL="0" indent="0">
              <a:buNone/>
            </a:pPr>
            <a:r>
              <a:rPr lang="en-US" b="1" dirty="0" smtClean="0"/>
              <a:t>Male </a:t>
            </a:r>
          </a:p>
          <a:p>
            <a:endParaRPr lang="en-US" b="1" dirty="0"/>
          </a:p>
          <a:p>
            <a:endParaRPr lang="en-US" b="1" dirty="0" smtClean="0"/>
          </a:p>
          <a:p>
            <a:pPr marL="0" indent="0">
              <a:buNone/>
            </a:pPr>
            <a:endParaRPr lang="en-US" b="1" dirty="0" smtClean="0"/>
          </a:p>
          <a:p>
            <a:pPr marL="0" indent="0">
              <a:buNone/>
            </a:pPr>
            <a:r>
              <a:rPr lang="en-US" b="1" dirty="0" smtClean="0"/>
              <a:t>Female</a:t>
            </a:r>
            <a:endParaRPr lang="en-US" dirty="0"/>
          </a:p>
        </p:txBody>
      </p:sp>
      <p:sp>
        <p:nvSpPr>
          <p:cNvPr id="5" name="Text Placeholder 4"/>
          <p:cNvSpPr>
            <a:spLocks noGrp="1"/>
          </p:cNvSpPr>
          <p:nvPr>
            <p:ph type="body" sz="half" idx="2"/>
          </p:nvPr>
        </p:nvSpPr>
        <p:spPr>
          <a:xfrm>
            <a:off x="839788" y="1867301"/>
            <a:ext cx="3932237" cy="4379495"/>
          </a:xfrm>
          <a:ln>
            <a:solidFill>
              <a:srgbClr val="0070C0"/>
            </a:solidFill>
          </a:ln>
        </p:spPr>
        <p:txBody>
          <a:bodyPr>
            <a:noAutofit/>
          </a:bodyPr>
          <a:lstStyle/>
          <a:p>
            <a:r>
              <a:rPr lang="en-US" sz="2000" b="1" dirty="0" smtClean="0"/>
              <a:t>White -Throated Toucan</a:t>
            </a:r>
          </a:p>
          <a:p>
            <a:r>
              <a:rPr lang="en-US" sz="2000" b="1" dirty="0" smtClean="0"/>
              <a:t>Scarlet Macaw</a:t>
            </a:r>
          </a:p>
          <a:p>
            <a:r>
              <a:rPr lang="en-US" sz="2000" b="1" dirty="0" smtClean="0"/>
              <a:t>Magnificent Frigate Bird</a:t>
            </a:r>
          </a:p>
          <a:p>
            <a:r>
              <a:rPr lang="en-US" sz="2000" b="1" dirty="0" smtClean="0"/>
              <a:t>Blue- Footed Booby</a:t>
            </a:r>
          </a:p>
          <a:p>
            <a:r>
              <a:rPr lang="en-US" sz="2000" b="1" dirty="0" smtClean="0"/>
              <a:t>Osprey</a:t>
            </a:r>
          </a:p>
          <a:p>
            <a:r>
              <a:rPr lang="en-US" sz="2000" b="1" dirty="0" smtClean="0"/>
              <a:t>Laughing Falcon</a:t>
            </a:r>
          </a:p>
          <a:p>
            <a:r>
              <a:rPr lang="en-US" sz="2000" b="1" dirty="0" smtClean="0"/>
              <a:t>Andean Cock-of-the-Rock</a:t>
            </a:r>
          </a:p>
          <a:p>
            <a:r>
              <a:rPr lang="en-US" sz="2000" b="1" dirty="0" smtClean="0"/>
              <a:t>Andean Condor</a:t>
            </a:r>
          </a:p>
          <a:p>
            <a:r>
              <a:rPr lang="en-US" sz="2000" b="1" dirty="0" smtClean="0"/>
              <a:t>Yellow – </a:t>
            </a:r>
            <a:r>
              <a:rPr lang="en-US" sz="2000" b="1" dirty="0" err="1" smtClean="0"/>
              <a:t>Rumped</a:t>
            </a:r>
            <a:r>
              <a:rPr lang="en-US" sz="2000" b="1" dirty="0" smtClean="0"/>
              <a:t> Cacique</a:t>
            </a:r>
          </a:p>
          <a:p>
            <a:r>
              <a:rPr lang="en-US" sz="2000" b="1" dirty="0" smtClean="0"/>
              <a:t>Galápagos Penguin</a:t>
            </a:r>
          </a:p>
          <a:p>
            <a:r>
              <a:rPr lang="en-US" sz="2000" b="1" dirty="0" smtClean="0"/>
              <a:t>Flightless Cormorant</a:t>
            </a:r>
            <a:endParaRPr lang="en-US" sz="2000" b="1"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866" y="1483428"/>
            <a:ext cx="3862844" cy="257362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8197" y="4167739"/>
            <a:ext cx="3622144" cy="2415941"/>
          </a:xfrm>
          <a:prstGeom prst="rect">
            <a:avLst/>
          </a:prstGeom>
        </p:spPr>
      </p:pic>
    </p:spTree>
    <p:extLst>
      <p:ext uri="{BB962C8B-B14F-4D97-AF65-F5344CB8AC3E}">
        <p14:creationId xmlns:p14="http://schemas.microsoft.com/office/powerpoint/2010/main" val="10699488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t>Reptiles</a:t>
            </a:r>
            <a:r>
              <a:rPr lang="en-US" b="1" dirty="0" smtClean="0"/>
              <a:t/>
            </a:r>
            <a:br>
              <a:rPr lang="en-US" b="1" dirty="0" smtClean="0"/>
            </a:br>
            <a:r>
              <a:rPr lang="en-US" b="1" dirty="0" smtClean="0"/>
              <a:t>over 400 species</a:t>
            </a:r>
            <a:br>
              <a:rPr lang="en-US" b="1" dirty="0" smtClean="0"/>
            </a:br>
            <a:r>
              <a:rPr lang="en-US" b="1" dirty="0" smtClean="0"/>
              <a:t>-Here are some- </a:t>
            </a:r>
            <a:endParaRPr lang="en-US" b="1" dirty="0"/>
          </a:p>
        </p:txBody>
      </p:sp>
      <p:sp>
        <p:nvSpPr>
          <p:cNvPr id="3" name="Content Placeholder 2"/>
          <p:cNvSpPr>
            <a:spLocks noGrp="1"/>
          </p:cNvSpPr>
          <p:nvPr>
            <p:ph idx="1"/>
          </p:nvPr>
        </p:nvSpPr>
        <p:spPr/>
        <p:txBody>
          <a:bodyPr/>
          <a:lstStyle/>
          <a:p>
            <a:pPr marL="0" indent="0">
              <a:buNone/>
            </a:pPr>
            <a:r>
              <a:rPr lang="en-US" b="1" dirty="0"/>
              <a:t>Galápagos </a:t>
            </a:r>
            <a:r>
              <a:rPr lang="en-US" b="1" dirty="0" smtClean="0"/>
              <a:t>Tortoise</a:t>
            </a:r>
          </a:p>
          <a:p>
            <a:pPr marL="0" indent="0">
              <a:buNone/>
            </a:pPr>
            <a:endParaRPr lang="en-US" b="1" dirty="0"/>
          </a:p>
          <a:p>
            <a:pPr marL="0" indent="0">
              <a:buNone/>
            </a:pPr>
            <a:endParaRPr lang="en-US" b="1" dirty="0"/>
          </a:p>
          <a:p>
            <a:pPr marL="0" indent="0">
              <a:buNone/>
            </a:pPr>
            <a:endParaRPr lang="en-US" dirty="0"/>
          </a:p>
        </p:txBody>
      </p:sp>
      <p:sp>
        <p:nvSpPr>
          <p:cNvPr id="4" name="Text Placeholder 3"/>
          <p:cNvSpPr>
            <a:spLocks noGrp="1"/>
          </p:cNvSpPr>
          <p:nvPr>
            <p:ph type="body" sz="half" idx="2"/>
          </p:nvPr>
        </p:nvSpPr>
        <p:spPr>
          <a:ln>
            <a:solidFill>
              <a:srgbClr val="C00000"/>
            </a:solidFill>
          </a:ln>
        </p:spPr>
        <p:txBody>
          <a:bodyPr>
            <a:normAutofit lnSpcReduction="10000"/>
          </a:bodyPr>
          <a:lstStyle/>
          <a:p>
            <a:r>
              <a:rPr lang="en-US" sz="2400" b="1" dirty="0" smtClean="0"/>
              <a:t>Boa Constrictor</a:t>
            </a:r>
          </a:p>
          <a:p>
            <a:r>
              <a:rPr lang="en-US" sz="2400" b="1" dirty="0" smtClean="0"/>
              <a:t>Anaconda</a:t>
            </a:r>
          </a:p>
          <a:p>
            <a:r>
              <a:rPr lang="en-US" sz="2400" b="1" dirty="0" smtClean="0"/>
              <a:t>Fer-de-Lance</a:t>
            </a:r>
          </a:p>
          <a:p>
            <a:r>
              <a:rPr lang="en-US" sz="2400" b="1" dirty="0"/>
              <a:t>Green Iguana</a:t>
            </a:r>
          </a:p>
          <a:p>
            <a:r>
              <a:rPr lang="en-US" sz="2400" b="1" dirty="0" smtClean="0"/>
              <a:t>Basilisk</a:t>
            </a:r>
          </a:p>
          <a:p>
            <a:r>
              <a:rPr lang="en-US" sz="2400" b="1" dirty="0" smtClean="0"/>
              <a:t>Marine Iguana</a:t>
            </a:r>
          </a:p>
          <a:p>
            <a:r>
              <a:rPr lang="en-US" sz="2400" b="1" dirty="0" smtClean="0"/>
              <a:t>Spectacled Caiman</a:t>
            </a:r>
          </a:p>
          <a:p>
            <a:r>
              <a:rPr lang="en-US" sz="2400" b="1" dirty="0" smtClean="0"/>
              <a:t>Galápagos Lava Lizard</a:t>
            </a:r>
          </a:p>
          <a:p>
            <a:r>
              <a:rPr lang="en-US" sz="2400" b="1" dirty="0" smtClean="0"/>
              <a:t>Galápagos Tortoise</a:t>
            </a:r>
          </a:p>
          <a:p>
            <a:endParaRPr lang="en-US" sz="2400" b="1" dirty="0"/>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9070" y="1936446"/>
            <a:ext cx="5886907" cy="3924604"/>
          </a:xfrm>
          <a:prstGeom prst="rect">
            <a:avLst/>
          </a:prstGeom>
        </p:spPr>
      </p:pic>
    </p:spTree>
    <p:extLst>
      <p:ext uri="{BB962C8B-B14F-4D97-AF65-F5344CB8AC3E}">
        <p14:creationId xmlns:p14="http://schemas.microsoft.com/office/powerpoint/2010/main" val="19914785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t>Invertebrates</a:t>
            </a:r>
            <a:r>
              <a:rPr lang="en-US" b="1" dirty="0" smtClean="0"/>
              <a:t/>
            </a:r>
            <a:br>
              <a:rPr lang="en-US" b="1" dirty="0" smtClean="0"/>
            </a:br>
            <a:r>
              <a:rPr lang="en-US" sz="2800" b="1" dirty="0" smtClean="0"/>
              <a:t>- Some fascinating ones- </a:t>
            </a:r>
            <a:endParaRPr lang="en-US" sz="2800" b="1" dirty="0"/>
          </a:p>
        </p:txBody>
      </p:sp>
      <p:sp>
        <p:nvSpPr>
          <p:cNvPr id="3" name="Content Placeholder 2"/>
          <p:cNvSpPr>
            <a:spLocks noGrp="1"/>
          </p:cNvSpPr>
          <p:nvPr>
            <p:ph idx="1"/>
          </p:nvPr>
        </p:nvSpPr>
        <p:spPr>
          <a:ln>
            <a:solidFill>
              <a:srgbClr val="0070C0"/>
            </a:solidFill>
          </a:ln>
        </p:spPr>
        <p:txBody>
          <a:bodyPr/>
          <a:lstStyle/>
          <a:p>
            <a:pPr marL="0" indent="0">
              <a:buNone/>
            </a:pPr>
            <a:r>
              <a:rPr lang="en-US" dirty="0" smtClean="0"/>
              <a:t>   </a:t>
            </a:r>
            <a:r>
              <a:rPr lang="en-US" b="1" dirty="0" smtClean="0"/>
              <a:t> 4,500 species of butterflies</a:t>
            </a:r>
          </a:p>
          <a:p>
            <a:pPr marL="0" indent="0">
              <a:buNone/>
            </a:pPr>
            <a:r>
              <a:rPr lang="en-US" sz="2800" b="1" dirty="0" smtClean="0"/>
              <a:t> </a:t>
            </a:r>
            <a:r>
              <a:rPr lang="en-US" sz="2400" b="1" dirty="0" smtClean="0"/>
              <a:t>Blue </a:t>
            </a:r>
            <a:r>
              <a:rPr lang="en-US" sz="2400" b="1" dirty="0" err="1" smtClean="0"/>
              <a:t>Morpho</a:t>
            </a:r>
            <a:r>
              <a:rPr lang="en-US" sz="2400" b="1" dirty="0" smtClean="0"/>
              <a:t> </a:t>
            </a:r>
            <a:r>
              <a:rPr lang="en-US" sz="2400" b="1" dirty="0" err="1" smtClean="0"/>
              <a:t>rhetenor</a:t>
            </a:r>
            <a:r>
              <a:rPr lang="en-US" sz="2400" b="1" dirty="0" smtClean="0"/>
              <a:t> is an outstanding one  </a:t>
            </a:r>
          </a:p>
          <a:p>
            <a:pPr marL="0" indent="0">
              <a:buNone/>
            </a:pPr>
            <a:endParaRPr lang="en-US" sz="2400" b="1" dirty="0" smtClean="0"/>
          </a:p>
          <a:p>
            <a:endParaRPr lang="en-US" b="1" dirty="0"/>
          </a:p>
        </p:txBody>
      </p:sp>
      <p:sp>
        <p:nvSpPr>
          <p:cNvPr id="4" name="Text Placeholder 3"/>
          <p:cNvSpPr>
            <a:spLocks noGrp="1"/>
          </p:cNvSpPr>
          <p:nvPr>
            <p:ph type="body" sz="half" idx="2"/>
          </p:nvPr>
        </p:nvSpPr>
        <p:spPr>
          <a:ln>
            <a:solidFill>
              <a:srgbClr val="7030A0"/>
            </a:solidFill>
          </a:ln>
        </p:spPr>
        <p:txBody>
          <a:bodyPr>
            <a:normAutofit lnSpcReduction="10000"/>
          </a:bodyPr>
          <a:lstStyle/>
          <a:p>
            <a:endParaRPr lang="en-US" dirty="0" smtClean="0"/>
          </a:p>
          <a:p>
            <a:r>
              <a:rPr lang="en-US" sz="2800" b="1" dirty="0" smtClean="0"/>
              <a:t>Blue </a:t>
            </a:r>
            <a:r>
              <a:rPr lang="en-US" sz="2800" b="1" dirty="0" err="1" smtClean="0"/>
              <a:t>Morpho</a:t>
            </a:r>
            <a:r>
              <a:rPr lang="en-US" sz="2800" b="1" dirty="0" smtClean="0"/>
              <a:t> Butterfly</a:t>
            </a:r>
          </a:p>
          <a:p>
            <a:endParaRPr lang="en-US" sz="2800" b="1" dirty="0" smtClean="0"/>
          </a:p>
          <a:p>
            <a:r>
              <a:rPr lang="en-US" sz="2800" b="1" dirty="0" smtClean="0"/>
              <a:t>Leafcutter Ant</a:t>
            </a:r>
          </a:p>
          <a:p>
            <a:endParaRPr lang="en-US" sz="2800" b="1" dirty="0" smtClean="0"/>
          </a:p>
          <a:p>
            <a:r>
              <a:rPr lang="en-US" sz="2800" b="1" dirty="0" smtClean="0"/>
              <a:t>Golden Silk Spider</a:t>
            </a:r>
          </a:p>
          <a:p>
            <a:endParaRPr lang="en-US" sz="2800" b="1" dirty="0" smtClean="0"/>
          </a:p>
          <a:p>
            <a:r>
              <a:rPr lang="en-US" sz="2800" b="1" dirty="0" smtClean="0"/>
              <a:t>Sally Lightfoot Crab</a:t>
            </a:r>
            <a:endParaRPr lang="en-US" sz="2800"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5466" y="2242284"/>
            <a:ext cx="4561573" cy="3091733"/>
          </a:xfrm>
          <a:prstGeom prst="rect">
            <a:avLst/>
          </a:prstGeom>
        </p:spPr>
      </p:pic>
    </p:spTree>
    <p:extLst>
      <p:ext uri="{BB962C8B-B14F-4D97-AF65-F5344CB8AC3E}">
        <p14:creationId xmlns:p14="http://schemas.microsoft.com/office/powerpoint/2010/main" val="31523473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t>Sea Life </a:t>
            </a:r>
            <a:r>
              <a:rPr lang="en-US" dirty="0" smtClean="0"/>
              <a:t/>
            </a:r>
            <a:br>
              <a:rPr lang="en-US" dirty="0" smtClean="0"/>
            </a:br>
            <a:r>
              <a:rPr lang="en-US" b="1" dirty="0" smtClean="0"/>
              <a:t>-Some well known- </a:t>
            </a:r>
            <a:endParaRPr lang="en-US" b="1" dirty="0"/>
          </a:p>
        </p:txBody>
      </p:sp>
      <p:sp>
        <p:nvSpPr>
          <p:cNvPr id="3" name="Content Placeholder 2"/>
          <p:cNvSpPr>
            <a:spLocks noGrp="1"/>
          </p:cNvSpPr>
          <p:nvPr>
            <p:ph idx="1"/>
          </p:nvPr>
        </p:nvSpPr>
        <p:spPr/>
        <p:txBody>
          <a:bodyPr/>
          <a:lstStyle/>
          <a:p>
            <a:pPr marL="0" indent="0">
              <a:buNone/>
            </a:pPr>
            <a:r>
              <a:rPr lang="en-US" b="1" dirty="0" smtClean="0"/>
              <a:t>Humpback Whale</a:t>
            </a:r>
          </a:p>
          <a:p>
            <a:pPr marL="0" indent="0">
              <a:buNone/>
            </a:pPr>
            <a:endParaRPr lang="en-US" b="1" dirty="0"/>
          </a:p>
          <a:p>
            <a:pPr marL="0" indent="0">
              <a:buNone/>
            </a:pPr>
            <a:endParaRPr lang="en-US" b="1" dirty="0"/>
          </a:p>
        </p:txBody>
      </p:sp>
      <p:sp>
        <p:nvSpPr>
          <p:cNvPr id="4" name="Text Placeholder 3"/>
          <p:cNvSpPr>
            <a:spLocks noGrp="1"/>
          </p:cNvSpPr>
          <p:nvPr>
            <p:ph type="body" sz="half" idx="2"/>
          </p:nvPr>
        </p:nvSpPr>
        <p:spPr>
          <a:xfrm>
            <a:off x="839788" y="2057400"/>
            <a:ext cx="3932237" cy="3871762"/>
          </a:xfrm>
          <a:ln>
            <a:solidFill>
              <a:srgbClr val="002060"/>
            </a:solidFill>
          </a:ln>
        </p:spPr>
        <p:txBody>
          <a:bodyPr>
            <a:noAutofit/>
          </a:bodyPr>
          <a:lstStyle/>
          <a:p>
            <a:r>
              <a:rPr lang="en-US" sz="2800" b="1" dirty="0" smtClean="0"/>
              <a:t>Manta Ray</a:t>
            </a:r>
          </a:p>
          <a:p>
            <a:r>
              <a:rPr lang="en-US" sz="2800" b="1" dirty="0" smtClean="0"/>
              <a:t>Whale Shark</a:t>
            </a:r>
          </a:p>
          <a:p>
            <a:r>
              <a:rPr lang="en-US" sz="2800" b="1" dirty="0" smtClean="0"/>
              <a:t>Scalloped Hammerhead Shark</a:t>
            </a:r>
          </a:p>
          <a:p>
            <a:r>
              <a:rPr lang="en-US" sz="2800" b="1" dirty="0" smtClean="0"/>
              <a:t>Humpback Whale</a:t>
            </a:r>
          </a:p>
          <a:p>
            <a:r>
              <a:rPr lang="en-US" sz="2800" b="1" dirty="0" smtClean="0"/>
              <a:t>Pacific Green Turtle</a:t>
            </a:r>
          </a:p>
          <a:p>
            <a:r>
              <a:rPr lang="en-US" sz="2800" b="1" dirty="0" smtClean="0"/>
              <a:t>Hawksbill Turtle</a:t>
            </a:r>
          </a:p>
          <a:p>
            <a:r>
              <a:rPr lang="en-US" sz="2800" b="1" dirty="0" smtClean="0"/>
              <a:t>Galápagos Sea Lion</a:t>
            </a:r>
            <a:endParaRPr lang="en-US" sz="2800"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6619" y="2057400"/>
            <a:ext cx="6419932" cy="3688045"/>
          </a:xfrm>
          <a:prstGeom prst="rect">
            <a:avLst/>
          </a:prstGeom>
        </p:spPr>
      </p:pic>
    </p:spTree>
    <p:extLst>
      <p:ext uri="{BB962C8B-B14F-4D97-AF65-F5344CB8AC3E}">
        <p14:creationId xmlns:p14="http://schemas.microsoft.com/office/powerpoint/2010/main" val="7999194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t>Amphibians</a:t>
            </a:r>
            <a:r>
              <a:rPr lang="en-US" dirty="0" smtClean="0"/>
              <a:t/>
            </a:r>
            <a:br>
              <a:rPr lang="en-US" dirty="0" smtClean="0"/>
            </a:br>
            <a:r>
              <a:rPr lang="en-US" b="1" dirty="0" smtClean="0"/>
              <a:t>450 species</a:t>
            </a:r>
            <a:r>
              <a:rPr lang="en-US" dirty="0" smtClean="0"/>
              <a:t/>
            </a:r>
            <a:br>
              <a:rPr lang="en-US" dirty="0" smtClean="0"/>
            </a:br>
            <a:r>
              <a:rPr lang="en-US" sz="2800" b="1" dirty="0" smtClean="0"/>
              <a:t>-Here are some- </a:t>
            </a:r>
            <a:endParaRPr lang="en-US" sz="2800" b="1" dirty="0"/>
          </a:p>
        </p:txBody>
      </p:sp>
      <p:sp>
        <p:nvSpPr>
          <p:cNvPr id="3" name="Content Placeholder 2"/>
          <p:cNvSpPr>
            <a:spLocks noGrp="1"/>
          </p:cNvSpPr>
          <p:nvPr>
            <p:ph idx="1"/>
          </p:nvPr>
        </p:nvSpPr>
        <p:spPr/>
        <p:txBody>
          <a:bodyPr/>
          <a:lstStyle/>
          <a:p>
            <a:pPr marL="0" indent="0">
              <a:buNone/>
            </a:pPr>
            <a:r>
              <a:rPr lang="en-US" b="1" dirty="0"/>
              <a:t>Smoky Jungle Frog </a:t>
            </a:r>
            <a:endParaRPr lang="en-US" b="1" dirty="0" smtClean="0"/>
          </a:p>
          <a:p>
            <a:pPr marL="0" indent="0">
              <a:buNone/>
            </a:pPr>
            <a:endParaRPr lang="en-US" b="1" dirty="0"/>
          </a:p>
        </p:txBody>
      </p:sp>
      <p:sp>
        <p:nvSpPr>
          <p:cNvPr id="4" name="Text Placeholder 3"/>
          <p:cNvSpPr>
            <a:spLocks noGrp="1"/>
          </p:cNvSpPr>
          <p:nvPr>
            <p:ph type="body" sz="half" idx="2"/>
          </p:nvPr>
        </p:nvSpPr>
        <p:spPr>
          <a:ln>
            <a:solidFill>
              <a:srgbClr val="0070C0"/>
            </a:solidFill>
          </a:ln>
        </p:spPr>
        <p:txBody>
          <a:bodyPr>
            <a:normAutofit fontScale="92500" lnSpcReduction="20000"/>
          </a:bodyPr>
          <a:lstStyle/>
          <a:p>
            <a:endParaRPr lang="en-US" dirty="0" smtClean="0"/>
          </a:p>
          <a:p>
            <a:r>
              <a:rPr lang="en-US" sz="3200" b="1" dirty="0" smtClean="0"/>
              <a:t>Amazon Poison-Dart Frog</a:t>
            </a:r>
          </a:p>
          <a:p>
            <a:r>
              <a:rPr lang="en-US" sz="3200" b="1" dirty="0" smtClean="0"/>
              <a:t>Ecuadorean Poison- Dart Frog</a:t>
            </a:r>
          </a:p>
          <a:p>
            <a:r>
              <a:rPr lang="en-US" sz="3200" b="1" dirty="0" smtClean="0"/>
              <a:t>Fleischmann’s Glass Frog</a:t>
            </a:r>
          </a:p>
          <a:p>
            <a:r>
              <a:rPr lang="en-US" sz="3200" b="1" dirty="0" smtClean="0"/>
              <a:t>Marine Toad</a:t>
            </a:r>
          </a:p>
          <a:p>
            <a:r>
              <a:rPr lang="en-US" sz="3200" b="1" dirty="0" smtClean="0"/>
              <a:t>Smoky Jungle Frog </a:t>
            </a:r>
            <a:endParaRPr lang="en-US" sz="32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0547" y="1848051"/>
            <a:ext cx="5483001" cy="4173935"/>
          </a:xfrm>
          <a:prstGeom prst="rect">
            <a:avLst/>
          </a:prstGeom>
        </p:spPr>
      </p:pic>
    </p:spTree>
    <p:extLst>
      <p:ext uri="{BB962C8B-B14F-4D97-AF65-F5344CB8AC3E}">
        <p14:creationId xmlns:p14="http://schemas.microsoft.com/office/powerpoint/2010/main" val="37758612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Geographical Features</a:t>
            </a:r>
            <a:endParaRPr lang="en-US" b="1" dirty="0"/>
          </a:p>
        </p:txBody>
      </p:sp>
      <p:sp>
        <p:nvSpPr>
          <p:cNvPr id="4" name="Content Placeholder 3"/>
          <p:cNvSpPr>
            <a:spLocks noGrp="1"/>
          </p:cNvSpPr>
          <p:nvPr>
            <p:ph sz="half" idx="1"/>
          </p:nvPr>
        </p:nvSpPr>
        <p:spPr>
          <a:xfrm>
            <a:off x="838200" y="1825624"/>
            <a:ext cx="5181600" cy="4546299"/>
          </a:xfrm>
          <a:ln>
            <a:solidFill>
              <a:srgbClr val="C00000"/>
            </a:solidFill>
          </a:ln>
        </p:spPr>
        <p:txBody>
          <a:bodyPr>
            <a:normAutofit fontScale="85000" lnSpcReduction="20000"/>
          </a:bodyPr>
          <a:lstStyle/>
          <a:p>
            <a:r>
              <a:rPr lang="en-US" b="1" dirty="0" smtClean="0"/>
              <a:t>Area         109,484 square </a:t>
            </a:r>
            <a:r>
              <a:rPr lang="en-US" b="1" dirty="0"/>
              <a:t>m</a:t>
            </a:r>
            <a:r>
              <a:rPr lang="en-US" b="1" dirty="0" smtClean="0"/>
              <a:t>iles </a:t>
            </a:r>
          </a:p>
          <a:p>
            <a:r>
              <a:rPr lang="en-US" b="1" dirty="0" smtClean="0"/>
              <a:t>Elevation  </a:t>
            </a:r>
          </a:p>
          <a:p>
            <a:pPr lvl="1"/>
            <a:r>
              <a:rPr lang="en-US" b="1" dirty="0" smtClean="0"/>
              <a:t>Lowest       Sea Level</a:t>
            </a:r>
          </a:p>
          <a:p>
            <a:pPr lvl="1"/>
            <a:r>
              <a:rPr lang="en-US" b="1" dirty="0" smtClean="0"/>
              <a:t>Highest      20,565 </a:t>
            </a:r>
            <a:r>
              <a:rPr lang="en-US" b="1" dirty="0"/>
              <a:t>feet</a:t>
            </a:r>
          </a:p>
          <a:p>
            <a:pPr marL="457200" lvl="1" indent="0">
              <a:buNone/>
            </a:pPr>
            <a:r>
              <a:rPr lang="en-US" b="1" dirty="0" smtClean="0"/>
              <a:t>                       </a:t>
            </a:r>
            <a:r>
              <a:rPr lang="en-US" b="1" dirty="0"/>
              <a:t>Mount Chimborazo</a:t>
            </a:r>
            <a:endParaRPr lang="en-US" b="1" dirty="0" smtClean="0"/>
          </a:p>
          <a:p>
            <a:r>
              <a:rPr lang="en-US" b="1" dirty="0" smtClean="0"/>
              <a:t>Longest Navigable River</a:t>
            </a:r>
          </a:p>
          <a:p>
            <a:pPr marL="457200" lvl="1" indent="0">
              <a:buNone/>
            </a:pPr>
            <a:r>
              <a:rPr lang="en-US" b="1" dirty="0" smtClean="0"/>
              <a:t>   700 miles    Napo River  </a:t>
            </a:r>
          </a:p>
          <a:p>
            <a:r>
              <a:rPr lang="en-US" b="1" dirty="0" smtClean="0"/>
              <a:t>Highest </a:t>
            </a:r>
            <a:r>
              <a:rPr lang="en-US" b="1" dirty="0"/>
              <a:t>Waterfall</a:t>
            </a:r>
          </a:p>
          <a:p>
            <a:pPr marL="457200" lvl="1" indent="0">
              <a:buNone/>
            </a:pPr>
            <a:r>
              <a:rPr lang="en-US" b="1" dirty="0" smtClean="0"/>
              <a:t>475 feet   </a:t>
            </a:r>
            <a:r>
              <a:rPr lang="en-US" b="1" dirty="0"/>
              <a:t> </a:t>
            </a:r>
            <a:r>
              <a:rPr lang="en-US" b="1" dirty="0" smtClean="0"/>
              <a:t>     San </a:t>
            </a:r>
            <a:r>
              <a:rPr lang="en-US" b="1" dirty="0"/>
              <a:t>Rafael Falls </a:t>
            </a:r>
            <a:endParaRPr lang="en-US" b="1" dirty="0" smtClean="0"/>
          </a:p>
          <a:p>
            <a:r>
              <a:rPr lang="en-US" b="1" dirty="0"/>
              <a:t>Highest Volcano</a:t>
            </a:r>
          </a:p>
          <a:p>
            <a:pPr marL="457200" lvl="1" indent="0">
              <a:buNone/>
            </a:pPr>
            <a:r>
              <a:rPr lang="en-US" b="1" dirty="0" smtClean="0"/>
              <a:t>19,347 feet      Cotopaxi </a:t>
            </a:r>
            <a:endParaRPr lang="en-US" b="1" dirty="0"/>
          </a:p>
          <a:p>
            <a:pPr marL="0" indent="0">
              <a:buNone/>
            </a:pPr>
            <a:endParaRPr lang="en-US" b="1" dirty="0" smtClean="0"/>
          </a:p>
          <a:p>
            <a:pPr marL="457200" lvl="1" indent="0">
              <a:buNone/>
            </a:pPr>
            <a:endParaRPr lang="en-US" b="1" dirty="0"/>
          </a:p>
          <a:p>
            <a:pPr marL="0" indent="0">
              <a:buNone/>
            </a:pPr>
            <a:endParaRPr lang="en-US" b="1" dirty="0"/>
          </a:p>
        </p:txBody>
      </p:sp>
      <p:sp>
        <p:nvSpPr>
          <p:cNvPr id="5" name="Content Placeholder 4"/>
          <p:cNvSpPr>
            <a:spLocks noGrp="1"/>
          </p:cNvSpPr>
          <p:nvPr>
            <p:ph sz="half" idx="2"/>
          </p:nvPr>
        </p:nvSpPr>
        <p:spPr>
          <a:ln>
            <a:solidFill>
              <a:srgbClr val="00B050"/>
            </a:solidFill>
          </a:ln>
        </p:spPr>
        <p:txBody>
          <a:bodyPr>
            <a:normAutofit fontScale="85000" lnSpcReduction="20000"/>
          </a:bodyPr>
          <a:lstStyle/>
          <a:p>
            <a:r>
              <a:rPr lang="en-US" b="1" dirty="0" smtClean="0"/>
              <a:t>Wettest Area</a:t>
            </a:r>
          </a:p>
          <a:p>
            <a:pPr marL="457200" lvl="1" indent="0">
              <a:buNone/>
            </a:pPr>
            <a:r>
              <a:rPr lang="en-US" b="1" dirty="0" smtClean="0"/>
              <a:t>  The </a:t>
            </a:r>
            <a:r>
              <a:rPr lang="en-US" b="1" dirty="0" err="1" smtClean="0"/>
              <a:t>Oriente</a:t>
            </a:r>
            <a:r>
              <a:rPr lang="en-US" b="1" dirty="0" smtClean="0"/>
              <a:t> region</a:t>
            </a:r>
          </a:p>
          <a:p>
            <a:pPr marL="457200" lvl="1" indent="0">
              <a:buNone/>
            </a:pPr>
            <a:r>
              <a:rPr lang="en-US" b="1" dirty="0" smtClean="0"/>
              <a:t>  100 inches precipitation per year</a:t>
            </a:r>
          </a:p>
          <a:p>
            <a:pPr marL="457200" lvl="1" indent="0">
              <a:buNone/>
            </a:pPr>
            <a:endParaRPr lang="en-US" sz="1700" b="1" dirty="0" smtClean="0"/>
          </a:p>
          <a:p>
            <a:r>
              <a:rPr lang="en-US" b="1" dirty="0" smtClean="0"/>
              <a:t>Average Temperature Highs</a:t>
            </a:r>
          </a:p>
          <a:p>
            <a:pPr marL="457200" lvl="1" indent="0">
              <a:buNone/>
            </a:pPr>
            <a:r>
              <a:rPr lang="en-US" b="1" dirty="0" smtClean="0"/>
              <a:t>Quito            66⁰F    January</a:t>
            </a:r>
          </a:p>
          <a:p>
            <a:pPr marL="457200" lvl="1" indent="0">
              <a:buNone/>
            </a:pPr>
            <a:r>
              <a:rPr lang="en-US" b="1" dirty="0" smtClean="0"/>
              <a:t>                      67 ⁰F   July</a:t>
            </a:r>
          </a:p>
          <a:p>
            <a:pPr marL="457200" lvl="1" indent="0">
              <a:buNone/>
            </a:pPr>
            <a:r>
              <a:rPr lang="en-US" b="1" dirty="0" smtClean="0"/>
              <a:t>Guayaquil </a:t>
            </a:r>
          </a:p>
          <a:p>
            <a:pPr marL="914400" lvl="2" indent="0">
              <a:buNone/>
            </a:pPr>
            <a:r>
              <a:rPr lang="en-US" sz="2400" b="1" dirty="0" smtClean="0"/>
              <a:t>              88⁰F   January  </a:t>
            </a:r>
          </a:p>
          <a:p>
            <a:pPr marL="914400" lvl="2" indent="0">
              <a:buNone/>
            </a:pPr>
            <a:r>
              <a:rPr lang="en-US" sz="2400" b="1" dirty="0" smtClean="0"/>
              <a:t>              84⁰F    July</a:t>
            </a:r>
          </a:p>
          <a:p>
            <a:r>
              <a:rPr lang="en-US" b="1" dirty="0" smtClean="0"/>
              <a:t>Average Temperature Lows</a:t>
            </a:r>
          </a:p>
          <a:p>
            <a:pPr marL="457200" lvl="1" indent="0">
              <a:buNone/>
            </a:pPr>
            <a:r>
              <a:rPr lang="en-US" b="1" dirty="0"/>
              <a:t>Quito </a:t>
            </a:r>
            <a:r>
              <a:rPr lang="en-US" b="1" dirty="0" smtClean="0"/>
              <a:t>           50⁰F January      49 ⁰F </a:t>
            </a:r>
            <a:r>
              <a:rPr lang="en-US" b="1" dirty="0"/>
              <a:t>July</a:t>
            </a:r>
          </a:p>
          <a:p>
            <a:pPr marL="457200" lvl="1" indent="0">
              <a:buNone/>
            </a:pPr>
            <a:endParaRPr lang="en-US" b="1" dirty="0" smtClean="0"/>
          </a:p>
          <a:p>
            <a:pPr marL="457200" lvl="1" indent="0">
              <a:buNone/>
            </a:pPr>
            <a:r>
              <a:rPr lang="en-US" b="1" dirty="0" smtClean="0"/>
              <a:t>Guayaquil    70⁰F January      66 </a:t>
            </a:r>
            <a:r>
              <a:rPr lang="en-US" b="1" dirty="0"/>
              <a:t>⁰F</a:t>
            </a:r>
            <a:r>
              <a:rPr lang="en-US" b="1" dirty="0" smtClean="0"/>
              <a:t>  </a:t>
            </a:r>
            <a:r>
              <a:rPr lang="en-US" b="1" dirty="0"/>
              <a:t>July</a:t>
            </a:r>
            <a:endParaRPr lang="en-US" b="1" dirty="0" smtClean="0"/>
          </a:p>
          <a:p>
            <a:endParaRPr lang="en-US" b="1" dirty="0"/>
          </a:p>
        </p:txBody>
      </p:sp>
    </p:spTree>
    <p:extLst>
      <p:ext uri="{BB962C8B-B14F-4D97-AF65-F5344CB8AC3E}">
        <p14:creationId xmlns:p14="http://schemas.microsoft.com/office/powerpoint/2010/main" val="34573949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b="1" dirty="0" smtClean="0"/>
              <a:t>Two Seasons</a:t>
            </a:r>
            <a:endParaRPr lang="en-US" b="1" dirty="0"/>
          </a:p>
        </p:txBody>
      </p:sp>
      <p:sp>
        <p:nvSpPr>
          <p:cNvPr id="6" name="Text Placeholder 5"/>
          <p:cNvSpPr>
            <a:spLocks noGrp="1"/>
          </p:cNvSpPr>
          <p:nvPr>
            <p:ph type="body" idx="1"/>
          </p:nvPr>
        </p:nvSpPr>
        <p:spPr/>
        <p:txBody>
          <a:bodyPr>
            <a:normAutofit/>
          </a:bodyPr>
          <a:lstStyle/>
          <a:p>
            <a:pPr algn="ctr"/>
            <a:r>
              <a:rPr lang="en-US" sz="3200" dirty="0" smtClean="0"/>
              <a:t>Mainland	</a:t>
            </a:r>
            <a:endParaRPr lang="en-US" sz="3200" dirty="0"/>
          </a:p>
        </p:txBody>
      </p:sp>
      <p:sp>
        <p:nvSpPr>
          <p:cNvPr id="7" name="Content Placeholder 6"/>
          <p:cNvSpPr>
            <a:spLocks noGrp="1"/>
          </p:cNvSpPr>
          <p:nvPr>
            <p:ph sz="half" idx="2"/>
          </p:nvPr>
        </p:nvSpPr>
        <p:spPr>
          <a:ln>
            <a:solidFill>
              <a:srgbClr val="0070C0"/>
            </a:solidFill>
          </a:ln>
        </p:spPr>
        <p:txBody>
          <a:bodyPr/>
          <a:lstStyle/>
          <a:p>
            <a:pPr marL="0" indent="0">
              <a:buNone/>
            </a:pPr>
            <a:r>
              <a:rPr lang="en-US" sz="3200" b="1" dirty="0" smtClean="0"/>
              <a:t>Winter</a:t>
            </a:r>
            <a:r>
              <a:rPr lang="en-US" b="1" dirty="0" smtClean="0"/>
              <a:t>       November – May</a:t>
            </a:r>
            <a:endParaRPr lang="en-US" b="1" dirty="0"/>
          </a:p>
          <a:p>
            <a:pPr marL="0" indent="0">
              <a:buNone/>
            </a:pPr>
            <a:r>
              <a:rPr lang="en-US" b="1" dirty="0" smtClean="0"/>
              <a:t>                   Rainy   </a:t>
            </a:r>
          </a:p>
          <a:p>
            <a:pPr marL="0" indent="0">
              <a:buNone/>
            </a:pPr>
            <a:endParaRPr lang="en-US" b="1" dirty="0"/>
          </a:p>
          <a:p>
            <a:pPr marL="0" indent="0">
              <a:buNone/>
            </a:pPr>
            <a:r>
              <a:rPr lang="en-US" sz="3200" b="1" dirty="0" smtClean="0"/>
              <a:t>Summer</a:t>
            </a:r>
            <a:r>
              <a:rPr lang="en-US" b="1" dirty="0" smtClean="0"/>
              <a:t>    June – October </a:t>
            </a:r>
          </a:p>
          <a:p>
            <a:pPr marL="0" indent="0">
              <a:buNone/>
            </a:pPr>
            <a:r>
              <a:rPr lang="en-US" b="1" dirty="0"/>
              <a:t> </a:t>
            </a:r>
            <a:r>
              <a:rPr lang="en-US" b="1" dirty="0" smtClean="0"/>
              <a:t>                   Dry</a:t>
            </a:r>
          </a:p>
          <a:p>
            <a:pPr marL="0" indent="0">
              <a:buNone/>
            </a:pPr>
            <a:r>
              <a:rPr lang="en-US" b="1" dirty="0" smtClean="0"/>
              <a:t>   but tropical rains till occur</a:t>
            </a:r>
            <a:endParaRPr lang="en-US" b="1" dirty="0"/>
          </a:p>
        </p:txBody>
      </p:sp>
      <p:sp>
        <p:nvSpPr>
          <p:cNvPr id="8" name="Text Placeholder 7"/>
          <p:cNvSpPr>
            <a:spLocks noGrp="1"/>
          </p:cNvSpPr>
          <p:nvPr>
            <p:ph type="body" sz="quarter" idx="3"/>
          </p:nvPr>
        </p:nvSpPr>
        <p:spPr/>
        <p:txBody>
          <a:bodyPr>
            <a:normAutofit/>
          </a:bodyPr>
          <a:lstStyle/>
          <a:p>
            <a:pPr algn="ctr"/>
            <a:r>
              <a:rPr lang="en-US" sz="3200" dirty="0" smtClean="0"/>
              <a:t>Galápagos</a:t>
            </a:r>
            <a:endParaRPr lang="en-US" sz="3200" dirty="0"/>
          </a:p>
        </p:txBody>
      </p:sp>
      <p:sp>
        <p:nvSpPr>
          <p:cNvPr id="9" name="Content Placeholder 8"/>
          <p:cNvSpPr>
            <a:spLocks noGrp="1"/>
          </p:cNvSpPr>
          <p:nvPr>
            <p:ph sz="quarter" idx="4"/>
          </p:nvPr>
        </p:nvSpPr>
        <p:spPr>
          <a:ln>
            <a:solidFill>
              <a:srgbClr val="00B050"/>
            </a:solidFill>
          </a:ln>
        </p:spPr>
        <p:txBody>
          <a:bodyPr/>
          <a:lstStyle/>
          <a:p>
            <a:pPr marL="0" indent="0">
              <a:buNone/>
            </a:pPr>
            <a:r>
              <a:rPr lang="en-US" b="1" dirty="0" smtClean="0"/>
              <a:t>July  -  December</a:t>
            </a:r>
          </a:p>
          <a:p>
            <a:pPr marL="0" indent="0">
              <a:buNone/>
            </a:pPr>
            <a:r>
              <a:rPr lang="en-US" b="1" dirty="0" smtClean="0"/>
              <a:t>Foggy</a:t>
            </a:r>
          </a:p>
          <a:p>
            <a:pPr marL="0" indent="0">
              <a:buNone/>
            </a:pPr>
            <a:endParaRPr lang="en-US" b="1" dirty="0"/>
          </a:p>
          <a:p>
            <a:pPr marL="0" indent="0">
              <a:buNone/>
            </a:pPr>
            <a:r>
              <a:rPr lang="en-US" b="1" dirty="0" smtClean="0"/>
              <a:t>January  -  June</a:t>
            </a:r>
          </a:p>
          <a:p>
            <a:pPr marL="0" indent="0">
              <a:buNone/>
            </a:pPr>
            <a:r>
              <a:rPr lang="en-US" b="1" dirty="0" smtClean="0"/>
              <a:t>El </a:t>
            </a:r>
            <a:r>
              <a:rPr lang="en-US" b="1" dirty="0" err="1" smtClean="0"/>
              <a:t>Niňo</a:t>
            </a:r>
            <a:r>
              <a:rPr lang="en-US" b="1" dirty="0" smtClean="0"/>
              <a:t> period with seasonal rain and warmer weather </a:t>
            </a:r>
            <a:endParaRPr lang="en-US" b="1" dirty="0"/>
          </a:p>
        </p:txBody>
      </p:sp>
    </p:spTree>
    <p:extLst>
      <p:ext uri="{BB962C8B-B14F-4D97-AF65-F5344CB8AC3E}">
        <p14:creationId xmlns:p14="http://schemas.microsoft.com/office/powerpoint/2010/main" val="232823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t>Rivers</a:t>
            </a:r>
            <a:br>
              <a:rPr lang="en-US" sz="4400" b="1" dirty="0" smtClean="0"/>
            </a:br>
            <a:endParaRPr lang="en-US" sz="4400" b="1" dirty="0"/>
          </a:p>
        </p:txBody>
      </p:sp>
      <p:sp>
        <p:nvSpPr>
          <p:cNvPr id="6" name="Content Placeholder 5"/>
          <p:cNvSpPr>
            <a:spLocks noGrp="1"/>
          </p:cNvSpPr>
          <p:nvPr>
            <p:ph idx="1"/>
          </p:nvPr>
        </p:nvSpPr>
        <p:spPr/>
        <p:txBody>
          <a:bodyPr/>
          <a:lstStyle/>
          <a:p>
            <a:pPr marL="0" indent="0">
              <a:buNone/>
            </a:pPr>
            <a:r>
              <a:rPr lang="en-US" b="1" dirty="0" smtClean="0"/>
              <a:t>Cropping on Guayas Floodplain</a:t>
            </a:r>
            <a:endParaRPr lang="en-US" b="1" dirty="0"/>
          </a:p>
        </p:txBody>
      </p:sp>
      <p:sp>
        <p:nvSpPr>
          <p:cNvPr id="4" name="Text Placeholder 3"/>
          <p:cNvSpPr>
            <a:spLocks noGrp="1"/>
          </p:cNvSpPr>
          <p:nvPr>
            <p:ph type="body" sz="half" idx="2"/>
          </p:nvPr>
        </p:nvSpPr>
        <p:spPr>
          <a:ln>
            <a:solidFill>
              <a:srgbClr val="FF0000"/>
            </a:solidFill>
          </a:ln>
        </p:spPr>
        <p:txBody>
          <a:bodyPr>
            <a:normAutofit fontScale="92500" lnSpcReduction="10000"/>
          </a:bodyPr>
          <a:lstStyle/>
          <a:p>
            <a:pPr marL="285750" indent="-285750">
              <a:buFont typeface="Arial" panose="020B0604020202020204" pitchFamily="34" charset="0"/>
              <a:buChar char="•"/>
            </a:pPr>
            <a:r>
              <a:rPr lang="en-US" sz="2000" b="1" dirty="0"/>
              <a:t>Numerous Rivers start in the mountains of the Sierra  </a:t>
            </a:r>
          </a:p>
          <a:p>
            <a:r>
              <a:rPr lang="en-US" sz="2000" b="1" dirty="0"/>
              <a:t>     unnavigable, often torrential </a:t>
            </a:r>
          </a:p>
          <a:p>
            <a:pPr marL="285750" indent="-285750">
              <a:buFont typeface="Arial" panose="020B0604020202020204" pitchFamily="34" charset="0"/>
              <a:buChar char="•"/>
            </a:pPr>
            <a:r>
              <a:rPr lang="en-US" sz="2000" b="1" dirty="0"/>
              <a:t>Guayas   </a:t>
            </a:r>
          </a:p>
          <a:p>
            <a:r>
              <a:rPr lang="en-US" sz="2000" b="1" dirty="0"/>
              <a:t>        Main river in the Costa Region </a:t>
            </a:r>
          </a:p>
          <a:p>
            <a:r>
              <a:rPr lang="en-US" sz="2000" b="1" dirty="0"/>
              <a:t>        Navigable</a:t>
            </a:r>
          </a:p>
          <a:p>
            <a:r>
              <a:rPr lang="en-US" sz="2000" b="1" dirty="0"/>
              <a:t>        Fertile Floodplains for crops</a:t>
            </a:r>
          </a:p>
          <a:p>
            <a:pPr marL="285750" indent="-285750">
              <a:buFont typeface="Arial" panose="020B0604020202020204" pitchFamily="34" charset="0"/>
              <a:buChar char="•"/>
            </a:pPr>
            <a:r>
              <a:rPr lang="en-US" sz="2000" b="1" dirty="0"/>
              <a:t>Napo River</a:t>
            </a:r>
          </a:p>
          <a:p>
            <a:pPr lvl="1"/>
            <a:r>
              <a:rPr lang="en-US" sz="1800" b="1" dirty="0"/>
              <a:t>Most important river in </a:t>
            </a:r>
            <a:r>
              <a:rPr lang="en-US" sz="1800" b="1" dirty="0" err="1"/>
              <a:t>Oriente</a:t>
            </a:r>
            <a:r>
              <a:rPr lang="en-US" sz="1800" b="1" dirty="0"/>
              <a:t> Region</a:t>
            </a:r>
          </a:p>
          <a:p>
            <a:pPr lvl="1"/>
            <a:r>
              <a:rPr lang="en-US" sz="1900" b="1" dirty="0"/>
              <a:t>Carries greatest volume of water</a:t>
            </a:r>
          </a:p>
          <a:p>
            <a:pPr lvl="1"/>
            <a:r>
              <a:rPr lang="en-US" sz="1900" b="1" dirty="0"/>
              <a:t>Navigable</a:t>
            </a:r>
          </a:p>
          <a:p>
            <a:endParaRPr lang="en-US" dirty="0"/>
          </a:p>
        </p:txBody>
      </p:sp>
      <p:pic>
        <p:nvPicPr>
          <p:cNvPr id="7" name="Picture Placeholder 11"/>
          <p:cNvPicPr>
            <a:picLocks noChangeAspect="1"/>
          </p:cNvPicPr>
          <p:nvPr/>
        </p:nvPicPr>
        <p:blipFill>
          <a:blip r:embed="rId3">
            <a:extLst>
              <a:ext uri="{28A0092B-C50C-407E-A947-70E740481C1C}">
                <a14:useLocalDpi xmlns:a14="http://schemas.microsoft.com/office/drawing/2010/main" val="0"/>
              </a:ext>
            </a:extLst>
          </a:blip>
          <a:srcRect t="11704" b="11704"/>
          <a:stretch>
            <a:fillRect/>
          </a:stretch>
        </p:blipFill>
        <p:spPr>
          <a:xfrm>
            <a:off x="5427045" y="1716524"/>
            <a:ext cx="5025992" cy="3968569"/>
          </a:xfrm>
          <a:prstGeom prst="rect">
            <a:avLst/>
          </a:prstGeom>
        </p:spPr>
      </p:pic>
    </p:spTree>
    <p:extLst>
      <p:ext uri="{BB962C8B-B14F-4D97-AF65-F5344CB8AC3E}">
        <p14:creationId xmlns:p14="http://schemas.microsoft.com/office/powerpoint/2010/main" val="20115875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b="1" dirty="0" smtClean="0"/>
              <a:t>National Symbols</a:t>
            </a:r>
            <a:endParaRPr lang="en-US" b="1" dirty="0"/>
          </a:p>
        </p:txBody>
      </p:sp>
      <p:sp>
        <p:nvSpPr>
          <p:cNvPr id="8" name="Content Placeholder 7"/>
          <p:cNvSpPr>
            <a:spLocks noGrp="1"/>
          </p:cNvSpPr>
          <p:nvPr>
            <p:ph sz="half" idx="1"/>
          </p:nvPr>
        </p:nvSpPr>
        <p:spPr>
          <a:xfrm>
            <a:off x="703627" y="1825625"/>
            <a:ext cx="5181600" cy="4351338"/>
          </a:xfrm>
        </p:spPr>
        <p:txBody>
          <a:bodyPr>
            <a:normAutofit/>
          </a:bodyPr>
          <a:lstStyle/>
          <a:p>
            <a:r>
              <a:rPr lang="en-US" b="1" dirty="0" smtClean="0"/>
              <a:t>National Flag</a:t>
            </a:r>
          </a:p>
          <a:p>
            <a:pPr marL="0" indent="0">
              <a:buNone/>
            </a:pPr>
            <a:endParaRPr lang="en-US" b="1" dirty="0" smtClean="0"/>
          </a:p>
          <a:p>
            <a:endParaRPr lang="en-US" dirty="0" smtClean="0"/>
          </a:p>
          <a:p>
            <a:endParaRPr lang="en-US" dirty="0" smtClean="0"/>
          </a:p>
          <a:p>
            <a:endParaRPr lang="en-US" dirty="0" smtClean="0"/>
          </a:p>
          <a:p>
            <a:endParaRPr lang="en-US" dirty="0"/>
          </a:p>
          <a:p>
            <a:r>
              <a:rPr lang="en-US" b="1" dirty="0" smtClean="0"/>
              <a:t>National Day   </a:t>
            </a:r>
          </a:p>
          <a:p>
            <a:pPr marL="0" indent="0">
              <a:buNone/>
            </a:pPr>
            <a:r>
              <a:rPr lang="en-US" b="1" dirty="0" smtClean="0"/>
              <a:t>    August 10  </a:t>
            </a:r>
          </a:p>
          <a:p>
            <a:pPr marL="0" indent="0">
              <a:buNone/>
            </a:pPr>
            <a:endParaRPr lang="en-US" i="1" dirty="0" smtClean="0"/>
          </a:p>
          <a:p>
            <a:endParaRPr lang="en-US" i="1" dirty="0"/>
          </a:p>
        </p:txBody>
      </p:sp>
      <p:sp>
        <p:nvSpPr>
          <p:cNvPr id="9" name="Content Placeholder 8"/>
          <p:cNvSpPr>
            <a:spLocks noGrp="1"/>
          </p:cNvSpPr>
          <p:nvPr>
            <p:ph sz="half" idx="2"/>
          </p:nvPr>
        </p:nvSpPr>
        <p:spPr>
          <a:xfrm>
            <a:off x="6367182" y="1825625"/>
            <a:ext cx="5181600" cy="4351338"/>
          </a:xfrm>
        </p:spPr>
        <p:txBody>
          <a:bodyPr>
            <a:normAutofit/>
          </a:bodyPr>
          <a:lstStyle/>
          <a:p>
            <a:r>
              <a:rPr lang="en-US" b="1" dirty="0" smtClean="0"/>
              <a:t>National Bird  </a:t>
            </a:r>
          </a:p>
          <a:p>
            <a:pPr marL="0" indent="0">
              <a:buNone/>
            </a:pPr>
            <a:r>
              <a:rPr lang="en-US" sz="2400" b="1" dirty="0" smtClean="0"/>
              <a:t>    Andean Condor </a:t>
            </a:r>
          </a:p>
          <a:p>
            <a:endParaRPr lang="en-US" b="1" dirty="0" smtClean="0"/>
          </a:p>
          <a:p>
            <a:endParaRPr lang="en-US" b="1" dirty="0" smtClean="0"/>
          </a:p>
          <a:p>
            <a:endParaRPr lang="en-US" b="1" dirty="0" smtClean="0"/>
          </a:p>
          <a:p>
            <a:r>
              <a:rPr lang="en-US" b="1" dirty="0" smtClean="0"/>
              <a:t>National Flower</a:t>
            </a:r>
          </a:p>
          <a:p>
            <a:pPr marL="457200" lvl="1" indent="0">
              <a:buNone/>
            </a:pPr>
            <a:r>
              <a:rPr lang="en-US" b="1" dirty="0" smtClean="0"/>
              <a:t>Rose</a:t>
            </a:r>
          </a:p>
          <a:p>
            <a:r>
              <a:rPr lang="en-US" b="1" dirty="0" smtClean="0"/>
              <a:t>National Tree</a:t>
            </a:r>
          </a:p>
          <a:p>
            <a:pPr marL="457200" lvl="1" indent="0">
              <a:buNone/>
            </a:pPr>
            <a:r>
              <a:rPr lang="en-US" b="1" dirty="0" smtClean="0"/>
              <a:t>Ecuadorean Palm </a:t>
            </a:r>
            <a:endParaRPr lang="en-US"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582" y="2501668"/>
            <a:ext cx="4412671" cy="230341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1270" y="2501668"/>
            <a:ext cx="2646829" cy="1761345"/>
          </a:xfrm>
          <a:prstGeom prst="rect">
            <a:avLst/>
          </a:prstGeom>
        </p:spPr>
      </p:pic>
    </p:spTree>
    <p:extLst>
      <p:ext uri="{BB962C8B-B14F-4D97-AF65-F5344CB8AC3E}">
        <p14:creationId xmlns:p14="http://schemas.microsoft.com/office/powerpoint/2010/main" val="24962633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905435"/>
          </a:xfrm>
        </p:spPr>
        <p:txBody>
          <a:bodyPr>
            <a:normAutofit/>
          </a:bodyPr>
          <a:lstStyle/>
          <a:p>
            <a:pPr algn="ctr"/>
            <a:r>
              <a:rPr lang="en-US" sz="4800" b="1" dirty="0" smtClean="0"/>
              <a:t>Location</a:t>
            </a:r>
            <a:endParaRPr lang="en-US" sz="4800" b="1" dirty="0"/>
          </a:p>
        </p:txBody>
      </p:sp>
      <p:sp>
        <p:nvSpPr>
          <p:cNvPr id="3" name="Content Placeholder 2"/>
          <p:cNvSpPr>
            <a:spLocks noGrp="1"/>
          </p:cNvSpPr>
          <p:nvPr>
            <p:ph idx="1"/>
          </p:nvPr>
        </p:nvSpPr>
        <p:spPr>
          <a:xfrm>
            <a:off x="5183188" y="987425"/>
            <a:ext cx="6172200" cy="5045822"/>
          </a:xfrm>
          <a:ln>
            <a:solidFill>
              <a:srgbClr val="00B050"/>
            </a:solidFill>
          </a:ln>
        </p:spPr>
        <p:txBody>
          <a:bodyPr>
            <a:normAutofit lnSpcReduction="10000"/>
          </a:bodyPr>
          <a:lstStyle/>
          <a:p>
            <a:r>
              <a:rPr lang="en-US" sz="2400" b="1" dirty="0" smtClean="0"/>
              <a:t>Middle of the World Monument                          (La </a:t>
            </a:r>
            <a:r>
              <a:rPr lang="en-US" sz="2400" b="1" dirty="0" err="1" smtClean="0"/>
              <a:t>Mitad</a:t>
            </a:r>
            <a:r>
              <a:rPr lang="en-US" sz="2400" b="1" dirty="0" smtClean="0"/>
              <a:t> Del </a:t>
            </a:r>
            <a:r>
              <a:rPr lang="en-US" sz="2400" b="1" dirty="0" err="1" smtClean="0"/>
              <a:t>Mundo</a:t>
            </a:r>
            <a:r>
              <a:rPr lang="en-US" sz="2400" b="1" dirty="0" smtClean="0"/>
              <a:t> )                                          near Quito</a:t>
            </a:r>
            <a:endParaRPr lang="en-US" sz="2800" b="1" dirty="0" smtClean="0"/>
          </a:p>
          <a:p>
            <a:pPr marL="0" indent="0">
              <a:buNone/>
            </a:pPr>
            <a:endParaRPr lang="en-US" sz="2400" b="1" dirty="0"/>
          </a:p>
          <a:p>
            <a:r>
              <a:rPr lang="en-US" sz="2400" b="1" dirty="0" smtClean="0"/>
              <a:t>Equator  </a:t>
            </a:r>
          </a:p>
          <a:p>
            <a:pPr marL="0" indent="0">
              <a:buNone/>
            </a:pPr>
            <a:r>
              <a:rPr lang="en-US" sz="2400" b="1" dirty="0"/>
              <a:t> </a:t>
            </a:r>
            <a:r>
              <a:rPr lang="en-US" sz="2400" b="1" dirty="0" smtClean="0"/>
              <a:t>   Latitude  0  0’ 0”</a:t>
            </a:r>
          </a:p>
          <a:p>
            <a:pPr marL="0" indent="0">
              <a:buNone/>
            </a:pPr>
            <a:r>
              <a:rPr lang="en-US" sz="2400" b="1" dirty="0"/>
              <a:t> </a:t>
            </a:r>
            <a:r>
              <a:rPr lang="en-US" sz="2400" b="1" dirty="0" smtClean="0"/>
              <a:t>   </a:t>
            </a:r>
            <a:endParaRPr lang="en-US" sz="2400" b="1" dirty="0"/>
          </a:p>
          <a:p>
            <a:pPr marL="0" indent="0">
              <a:buNone/>
            </a:pPr>
            <a:r>
              <a:rPr lang="en-US" sz="2400" b="1" dirty="0" smtClean="0"/>
              <a:t>    North and South </a:t>
            </a:r>
          </a:p>
          <a:p>
            <a:pPr marL="0" indent="0">
              <a:buNone/>
            </a:pPr>
            <a:r>
              <a:rPr lang="en-US" sz="2400" b="1" dirty="0"/>
              <a:t> </a:t>
            </a:r>
            <a:r>
              <a:rPr lang="en-US" sz="2400" b="1" dirty="0" smtClean="0"/>
              <a:t>   Hemispheres meet</a:t>
            </a:r>
          </a:p>
          <a:p>
            <a:pPr marL="0" indent="0">
              <a:buNone/>
            </a:pPr>
            <a:r>
              <a:rPr lang="en-US" sz="2400" b="1" dirty="0" smtClean="0"/>
              <a:t>   </a:t>
            </a:r>
          </a:p>
          <a:p>
            <a:pPr marL="0" indent="0">
              <a:buNone/>
            </a:pPr>
            <a:r>
              <a:rPr lang="en-US" sz="2400" b="1" dirty="0" smtClean="0"/>
              <a:t>    Equidistant between </a:t>
            </a:r>
          </a:p>
          <a:p>
            <a:pPr marL="0" indent="0">
              <a:buNone/>
            </a:pPr>
            <a:r>
              <a:rPr lang="en-US" sz="2400" b="1" dirty="0" smtClean="0"/>
              <a:t>    North and South Poles</a:t>
            </a:r>
            <a:endParaRPr lang="en-US" sz="2400" b="1" dirty="0"/>
          </a:p>
        </p:txBody>
      </p:sp>
      <p:sp>
        <p:nvSpPr>
          <p:cNvPr id="4" name="Text Placeholder 3"/>
          <p:cNvSpPr>
            <a:spLocks noGrp="1"/>
          </p:cNvSpPr>
          <p:nvPr>
            <p:ph type="body" sz="half" idx="2"/>
          </p:nvPr>
        </p:nvSpPr>
        <p:spPr>
          <a:xfrm>
            <a:off x="839787" y="1613647"/>
            <a:ext cx="3932237" cy="4247403"/>
          </a:xfrm>
          <a:ln>
            <a:solidFill>
              <a:srgbClr val="00B050"/>
            </a:solidFill>
          </a:ln>
        </p:spPr>
        <p:txBody>
          <a:bodyPr>
            <a:normAutofit lnSpcReduction="10000"/>
          </a:bodyPr>
          <a:lstStyle/>
          <a:p>
            <a:r>
              <a:rPr lang="en-US" sz="2400" b="1" dirty="0" smtClean="0">
                <a:solidFill>
                  <a:srgbClr val="00B050"/>
                </a:solidFill>
              </a:rPr>
              <a:t>Located:</a:t>
            </a:r>
          </a:p>
          <a:p>
            <a:r>
              <a:rPr lang="en-US" sz="2000" b="1" dirty="0"/>
              <a:t>O</a:t>
            </a:r>
            <a:r>
              <a:rPr lang="en-US" sz="2000" b="1" dirty="0" smtClean="0"/>
              <a:t>n the Equator in northwestern</a:t>
            </a:r>
          </a:p>
          <a:p>
            <a:r>
              <a:rPr lang="en-US" sz="2000" b="1" dirty="0" smtClean="0"/>
              <a:t> South America </a:t>
            </a:r>
          </a:p>
          <a:p>
            <a:r>
              <a:rPr lang="en-US" sz="2400" b="1" dirty="0" smtClean="0">
                <a:solidFill>
                  <a:srgbClr val="00B050"/>
                </a:solidFill>
              </a:rPr>
              <a:t>Borders: </a:t>
            </a:r>
          </a:p>
          <a:p>
            <a:r>
              <a:rPr lang="en-US" sz="2000" b="1" dirty="0" smtClean="0"/>
              <a:t>Colombia, Peru, Pacific Ocean</a:t>
            </a:r>
          </a:p>
          <a:p>
            <a:r>
              <a:rPr lang="en-US" sz="2400" b="1" dirty="0" smtClean="0">
                <a:solidFill>
                  <a:srgbClr val="00B050"/>
                </a:solidFill>
              </a:rPr>
              <a:t>Size: </a:t>
            </a:r>
          </a:p>
          <a:p>
            <a:r>
              <a:rPr lang="en-US" sz="2000" b="1" dirty="0" smtClean="0"/>
              <a:t>Including Galapagos Islands it’s</a:t>
            </a:r>
          </a:p>
          <a:p>
            <a:r>
              <a:rPr lang="en-US" sz="2000" b="1" dirty="0" smtClean="0"/>
              <a:t>109,484 Sq. Mi.  </a:t>
            </a:r>
          </a:p>
          <a:p>
            <a:r>
              <a:rPr lang="en-US" sz="2000" b="1" dirty="0" smtClean="0"/>
              <a:t>Slightly </a:t>
            </a:r>
            <a:r>
              <a:rPr lang="en-US" sz="2000" b="1" dirty="0"/>
              <a:t>l</a:t>
            </a:r>
            <a:r>
              <a:rPr lang="en-US" sz="2000" b="1" dirty="0" smtClean="0"/>
              <a:t>arger than Colorado</a:t>
            </a:r>
          </a:p>
          <a:p>
            <a:r>
              <a:rPr lang="en-US" sz="2000" b="1" dirty="0" smtClean="0">
                <a:solidFill>
                  <a:srgbClr val="00B050"/>
                </a:solidFill>
              </a:rPr>
              <a:t>Distance: </a:t>
            </a:r>
          </a:p>
          <a:p>
            <a:r>
              <a:rPr lang="en-US" sz="2000" b="1" dirty="0" smtClean="0"/>
              <a:t>3,016 from Illinois to Ecuador</a:t>
            </a:r>
          </a:p>
          <a:p>
            <a:endParaRPr lang="en-US" sz="2000" b="1" dirty="0" smtClean="0"/>
          </a:p>
          <a:p>
            <a:endParaRPr lang="en-US" dirty="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5040" y="1504953"/>
            <a:ext cx="2800348" cy="4286247"/>
          </a:xfrm>
          <a:prstGeom prst="rect">
            <a:avLst/>
          </a:prstGeom>
        </p:spPr>
      </p:pic>
    </p:spTree>
    <p:extLst>
      <p:ext uri="{BB962C8B-B14F-4D97-AF65-F5344CB8AC3E}">
        <p14:creationId xmlns:p14="http://schemas.microsoft.com/office/powerpoint/2010/main" val="40744218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Ecuadorean Ivory Palm </a:t>
            </a:r>
            <a:endParaRPr lang="en-US" b="1" dirty="0"/>
          </a:p>
        </p:txBody>
      </p:sp>
      <p:sp>
        <p:nvSpPr>
          <p:cNvPr id="3" name="Content Placeholder 2"/>
          <p:cNvSpPr>
            <a:spLocks noGrp="1"/>
          </p:cNvSpPr>
          <p:nvPr>
            <p:ph sz="half" idx="1"/>
          </p:nvPr>
        </p:nvSpPr>
        <p:spPr>
          <a:xfrm>
            <a:off x="838200" y="1825626"/>
            <a:ext cx="2631141" cy="4839334"/>
          </a:xfrm>
          <a:ln>
            <a:solidFill>
              <a:srgbClr val="00B050"/>
            </a:solidFill>
          </a:ln>
        </p:spPr>
        <p:txBody>
          <a:bodyPr>
            <a:normAutofit/>
          </a:bodyPr>
          <a:lstStyle/>
          <a:p>
            <a:r>
              <a:rPr lang="en-US" b="1" dirty="0" smtClean="0"/>
              <a:t>Also called</a:t>
            </a:r>
          </a:p>
          <a:p>
            <a:pPr marL="0" indent="0">
              <a:buNone/>
            </a:pPr>
            <a:r>
              <a:rPr lang="en-US" b="1" dirty="0" smtClean="0"/>
              <a:t> </a:t>
            </a:r>
            <a:r>
              <a:rPr lang="en-US" b="1" dirty="0" err="1" smtClean="0"/>
              <a:t>tagua</a:t>
            </a:r>
            <a:r>
              <a:rPr lang="en-US" b="1" dirty="0" smtClean="0"/>
              <a:t> palm</a:t>
            </a:r>
          </a:p>
          <a:p>
            <a:endParaRPr lang="en-US" b="1" dirty="0" smtClean="0"/>
          </a:p>
          <a:p>
            <a:r>
              <a:rPr lang="en-US" b="1" dirty="0" smtClean="0"/>
              <a:t>Endosperm of </a:t>
            </a:r>
          </a:p>
          <a:p>
            <a:pPr marL="0" indent="0">
              <a:buNone/>
            </a:pPr>
            <a:r>
              <a:rPr lang="en-US" b="1" dirty="0" smtClean="0"/>
              <a:t>   </a:t>
            </a:r>
            <a:r>
              <a:rPr lang="en-US" b="1" dirty="0" err="1" smtClean="0"/>
              <a:t>tagua</a:t>
            </a:r>
            <a:r>
              <a:rPr lang="en-US" b="1" dirty="0" smtClean="0"/>
              <a:t> nut used </a:t>
            </a:r>
          </a:p>
          <a:p>
            <a:pPr marL="0" indent="0">
              <a:buNone/>
            </a:pPr>
            <a:r>
              <a:rPr lang="en-US" b="1" dirty="0" smtClean="0"/>
              <a:t>   instead of</a:t>
            </a:r>
          </a:p>
          <a:p>
            <a:pPr marL="0" indent="0">
              <a:buNone/>
            </a:pPr>
            <a:r>
              <a:rPr lang="en-US" b="1" dirty="0" smtClean="0"/>
              <a:t>   elephant ivory</a:t>
            </a:r>
          </a:p>
          <a:p>
            <a:pPr marL="0" indent="0">
              <a:buNone/>
            </a:pPr>
            <a:r>
              <a:rPr lang="en-US" b="1" dirty="0" smtClean="0"/>
              <a:t>   for carvings</a:t>
            </a:r>
          </a:p>
          <a:p>
            <a:pPr marL="0" indent="0">
              <a:buNone/>
            </a:pPr>
            <a:r>
              <a:rPr lang="en-US" b="1" dirty="0" smtClean="0"/>
              <a:t>   and jewelry </a:t>
            </a:r>
          </a:p>
          <a:p>
            <a:pPr marL="0" indent="0">
              <a:buNone/>
            </a:pPr>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318964" y="2166285"/>
            <a:ext cx="4873035" cy="3654776"/>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4621" y="1754756"/>
            <a:ext cx="3379063" cy="4633755"/>
          </a:xfrm>
          <a:prstGeom prst="rect">
            <a:avLst/>
          </a:prstGeom>
        </p:spPr>
      </p:pic>
    </p:spTree>
    <p:extLst>
      <p:ext uri="{BB962C8B-B14F-4D97-AF65-F5344CB8AC3E}">
        <p14:creationId xmlns:p14="http://schemas.microsoft.com/office/powerpoint/2010/main" val="33096877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Volcanos  -   31 Active</a:t>
            </a:r>
            <a:endParaRPr lang="en-US" b="1" dirty="0"/>
          </a:p>
        </p:txBody>
      </p:sp>
      <p:sp>
        <p:nvSpPr>
          <p:cNvPr id="3" name="Content Placeholder 2"/>
          <p:cNvSpPr>
            <a:spLocks noGrp="1"/>
          </p:cNvSpPr>
          <p:nvPr>
            <p:ph idx="1"/>
          </p:nvPr>
        </p:nvSpPr>
        <p:spPr>
          <a:xfrm>
            <a:off x="980440" y="1835785"/>
            <a:ext cx="10515600" cy="4351338"/>
          </a:xfrm>
          <a:ln>
            <a:solidFill>
              <a:schemeClr val="accent4">
                <a:lumMod val="50000"/>
              </a:schemeClr>
            </a:solidFill>
          </a:ln>
        </p:spPr>
        <p:txBody>
          <a:bodyPr>
            <a:normAutofit fontScale="55000" lnSpcReduction="20000"/>
          </a:bodyPr>
          <a:lstStyle/>
          <a:p>
            <a:pPr marL="0" indent="0">
              <a:buNone/>
            </a:pPr>
            <a:r>
              <a:rPr lang="en-US" dirty="0" smtClean="0"/>
              <a:t>  </a:t>
            </a:r>
            <a:r>
              <a:rPr lang="en-US" sz="3800" b="1" dirty="0" smtClean="0"/>
              <a:t>Some notables are:   </a:t>
            </a:r>
          </a:p>
          <a:p>
            <a:pPr marL="0" indent="0">
              <a:buNone/>
            </a:pPr>
            <a:r>
              <a:rPr lang="en-US" b="1" dirty="0" smtClean="0"/>
              <a:t>           </a:t>
            </a:r>
          </a:p>
          <a:p>
            <a:r>
              <a:rPr lang="en-US" b="1" dirty="0"/>
              <a:t> </a:t>
            </a:r>
            <a:r>
              <a:rPr lang="en-US" sz="3200" b="1" dirty="0" smtClean="0"/>
              <a:t>‘Cotopaxi’         WORLD’S HIGHEST ACTIVE VOLCANO         19,347 feet high</a:t>
            </a:r>
          </a:p>
          <a:p>
            <a:pPr marL="0" indent="0">
              <a:buNone/>
            </a:pPr>
            <a:r>
              <a:rPr lang="en-US" sz="3200" b="1" dirty="0"/>
              <a:t> </a:t>
            </a:r>
            <a:r>
              <a:rPr lang="en-US" sz="3200" b="1" dirty="0" smtClean="0"/>
              <a:t>                               36 miles from Quito        in Cotopaxi National Park </a:t>
            </a:r>
          </a:p>
          <a:p>
            <a:pPr marL="0" indent="0">
              <a:buNone/>
            </a:pPr>
            <a:r>
              <a:rPr lang="en-US" sz="3200" b="1" dirty="0" smtClean="0"/>
              <a:t>                                     </a:t>
            </a:r>
          </a:p>
          <a:p>
            <a:r>
              <a:rPr lang="en-US" sz="3200" b="1" dirty="0"/>
              <a:t> </a:t>
            </a:r>
            <a:r>
              <a:rPr lang="en-US" sz="3200" b="1" dirty="0" smtClean="0"/>
              <a:t> ‘</a:t>
            </a:r>
            <a:r>
              <a:rPr lang="en-US" sz="3200" b="1" dirty="0" err="1" smtClean="0"/>
              <a:t>Reventador</a:t>
            </a:r>
            <a:r>
              <a:rPr lang="en-US" sz="3200" b="1" dirty="0" smtClean="0"/>
              <a:t>’   11,686 feet high </a:t>
            </a:r>
          </a:p>
          <a:p>
            <a:pPr marL="0" indent="0">
              <a:buNone/>
            </a:pPr>
            <a:r>
              <a:rPr lang="en-US" sz="3200" b="1" dirty="0" smtClean="0"/>
              <a:t>                            </a:t>
            </a:r>
            <a:r>
              <a:rPr lang="en-US" sz="3200" b="1" dirty="0"/>
              <a:t> </a:t>
            </a:r>
            <a:r>
              <a:rPr lang="en-US" sz="3200" b="1" dirty="0" smtClean="0"/>
              <a:t>   </a:t>
            </a:r>
            <a:r>
              <a:rPr lang="en-US" sz="3200" b="1" dirty="0"/>
              <a:t>62 miles from Quito </a:t>
            </a:r>
            <a:r>
              <a:rPr lang="en-US" sz="3200" b="1" dirty="0" smtClean="0"/>
              <a:t>   in </a:t>
            </a:r>
            <a:r>
              <a:rPr lang="en-US" sz="3200" b="1" dirty="0" err="1" smtClean="0"/>
              <a:t>Reventador</a:t>
            </a:r>
            <a:r>
              <a:rPr lang="en-US" sz="3200" b="1" dirty="0" smtClean="0"/>
              <a:t> National Park</a:t>
            </a:r>
          </a:p>
          <a:p>
            <a:pPr marL="0" indent="0">
              <a:buNone/>
            </a:pPr>
            <a:endParaRPr lang="en-US" sz="3200" b="1" dirty="0" smtClean="0"/>
          </a:p>
          <a:p>
            <a:r>
              <a:rPr lang="en-US" sz="3200" b="1" dirty="0" smtClean="0"/>
              <a:t>   ‘Tungurahua’ ( Throat of Fire )     16,480 feet high</a:t>
            </a:r>
          </a:p>
          <a:p>
            <a:pPr marL="0" indent="0">
              <a:buNone/>
            </a:pPr>
            <a:r>
              <a:rPr lang="en-US" sz="3200" b="1" dirty="0" smtClean="0"/>
              <a:t>                                 5 miles  from Baños      in Sangay National Park</a:t>
            </a:r>
          </a:p>
          <a:p>
            <a:r>
              <a:rPr lang="en-US" sz="3200" b="1" dirty="0" smtClean="0"/>
              <a:t>   ‘Wolf’               5,610 feet high</a:t>
            </a:r>
          </a:p>
          <a:p>
            <a:pPr marL="0" indent="0">
              <a:buNone/>
            </a:pPr>
            <a:r>
              <a:rPr lang="en-US" sz="3200" b="1" dirty="0" smtClean="0"/>
              <a:t>                                  on Isabela , largest of  Galápagos Islands     </a:t>
            </a:r>
          </a:p>
          <a:p>
            <a:pPr marL="0" indent="0">
              <a:buNone/>
            </a:pPr>
            <a:r>
              <a:rPr lang="en-US" sz="3200" b="1" dirty="0"/>
              <a:t> </a:t>
            </a:r>
            <a:r>
              <a:rPr lang="en-US" sz="3200" b="1" dirty="0" smtClean="0"/>
              <a:t>                                most recent eruption May 25 through  June 2 , 2015     </a:t>
            </a:r>
            <a:endParaRPr lang="en-US" sz="3200" b="1" dirty="0"/>
          </a:p>
          <a:p>
            <a:endParaRPr lang="en-US" sz="3200" dirty="0"/>
          </a:p>
          <a:p>
            <a:pPr marL="0" indent="0">
              <a:buNone/>
            </a:pPr>
            <a:endParaRPr lang="en-US" dirty="0" smtClean="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7030112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9789" y="457200"/>
            <a:ext cx="2211420" cy="1600200"/>
          </a:xfrm>
        </p:spPr>
        <p:txBody>
          <a:bodyPr>
            <a:normAutofit/>
          </a:bodyPr>
          <a:lstStyle/>
          <a:p>
            <a:r>
              <a:rPr lang="en-US" sz="4400" b="1" dirty="0" smtClean="0"/>
              <a:t>Cotopaxi</a:t>
            </a:r>
            <a:endParaRPr lang="en-US" sz="4400" b="1" dirty="0"/>
          </a:p>
        </p:txBody>
      </p:sp>
      <p:pic>
        <p:nvPicPr>
          <p:cNvPr id="9" name="Picture Placeholder 6"/>
          <p:cNvPicPr>
            <a:picLocks noGrp="1" noChangeAspect="1"/>
          </p:cNvPicPr>
          <p:nvPr>
            <p:ph type="pic" idx="1"/>
          </p:nvPr>
        </p:nvPicPr>
        <p:blipFill>
          <a:blip r:embed="rId3">
            <a:extLst>
              <a:ext uri="{28A0092B-C50C-407E-A947-70E740481C1C}">
                <a14:useLocalDpi xmlns:a14="http://schemas.microsoft.com/office/drawing/2010/main" val="0"/>
              </a:ext>
            </a:extLst>
          </a:blip>
          <a:srcRect l="25227" r="25227"/>
          <a:stretch>
            <a:fillRect/>
          </a:stretch>
        </p:blipFill>
        <p:spPr>
          <a:xfrm>
            <a:off x="3586163" y="900113"/>
            <a:ext cx="7839075" cy="5221287"/>
          </a:xfrm>
        </p:spPr>
      </p:pic>
      <p:sp>
        <p:nvSpPr>
          <p:cNvPr id="6" name="Text Placeholder 5"/>
          <p:cNvSpPr>
            <a:spLocks noGrp="1"/>
          </p:cNvSpPr>
          <p:nvPr>
            <p:ph type="body" sz="half" idx="2"/>
          </p:nvPr>
        </p:nvSpPr>
        <p:spPr>
          <a:xfrm>
            <a:off x="839788" y="2057400"/>
            <a:ext cx="2211420" cy="3811588"/>
          </a:xfrm>
          <a:ln>
            <a:solidFill>
              <a:srgbClr val="7030A0"/>
            </a:solidFill>
          </a:ln>
        </p:spPr>
        <p:txBody>
          <a:bodyPr>
            <a:normAutofit lnSpcReduction="10000"/>
          </a:bodyPr>
          <a:lstStyle/>
          <a:p>
            <a:endParaRPr lang="en-US" sz="3200" dirty="0" smtClean="0"/>
          </a:p>
          <a:p>
            <a:r>
              <a:rPr lang="en-US" sz="3200" b="1" dirty="0" smtClean="0"/>
              <a:t>World’s </a:t>
            </a:r>
          </a:p>
          <a:p>
            <a:r>
              <a:rPr lang="en-US" sz="3200" b="1" dirty="0" smtClean="0"/>
              <a:t>Highest </a:t>
            </a:r>
          </a:p>
          <a:p>
            <a:r>
              <a:rPr lang="en-US" sz="3200" b="1" dirty="0" smtClean="0"/>
              <a:t>Active</a:t>
            </a:r>
          </a:p>
          <a:p>
            <a:r>
              <a:rPr lang="en-US" sz="3200" b="1" dirty="0" smtClean="0"/>
              <a:t>Volcano</a:t>
            </a:r>
          </a:p>
          <a:p>
            <a:endParaRPr lang="en-US" sz="3200" dirty="0"/>
          </a:p>
          <a:p>
            <a:r>
              <a:rPr lang="en-US" sz="2800" b="1" dirty="0"/>
              <a:t>19,347 feet </a:t>
            </a:r>
            <a:endParaRPr lang="en-US" sz="2800" dirty="0"/>
          </a:p>
        </p:txBody>
      </p:sp>
    </p:spTree>
    <p:extLst>
      <p:ext uri="{BB962C8B-B14F-4D97-AF65-F5344CB8AC3E}">
        <p14:creationId xmlns:p14="http://schemas.microsoft.com/office/powerpoint/2010/main" val="17121387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b="1" dirty="0" smtClean="0"/>
              <a:t>Glacier Topped Cotopaxi</a:t>
            </a:r>
            <a:endParaRPr lang="en-US" b="1"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88682" y="1895156"/>
            <a:ext cx="7421077" cy="4962844"/>
          </a:xfrm>
        </p:spPr>
      </p:pic>
    </p:spTree>
    <p:extLst>
      <p:ext uri="{BB962C8B-B14F-4D97-AF65-F5344CB8AC3E}">
        <p14:creationId xmlns:p14="http://schemas.microsoft.com/office/powerpoint/2010/main" val="3986529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9788" y="457200"/>
            <a:ext cx="2797492" cy="1600200"/>
          </a:xfrm>
        </p:spPr>
        <p:txBody>
          <a:bodyPr>
            <a:normAutofit/>
          </a:bodyPr>
          <a:lstStyle/>
          <a:p>
            <a:r>
              <a:rPr lang="en-US" sz="4400" b="1" dirty="0" err="1" smtClean="0"/>
              <a:t>Reventador</a:t>
            </a:r>
            <a:r>
              <a:rPr lang="en-US" sz="4400" b="1" dirty="0" smtClean="0"/>
              <a:t> </a:t>
            </a:r>
            <a:endParaRPr lang="en-US" sz="4400" b="1" dirty="0"/>
          </a:p>
        </p:txBody>
      </p:sp>
      <p:pic>
        <p:nvPicPr>
          <p:cNvPr id="7" name="Picture Placeholder 6"/>
          <p:cNvPicPr>
            <a:picLocks noGrp="1" noChangeAspect="1"/>
          </p:cNvPicPr>
          <p:nvPr>
            <p:ph type="pic" idx="1"/>
          </p:nvPr>
        </p:nvPicPr>
        <p:blipFill>
          <a:blip r:embed="rId3">
            <a:extLst>
              <a:ext uri="{28A0092B-C50C-407E-A947-70E740481C1C}">
                <a14:useLocalDpi xmlns:a14="http://schemas.microsoft.com/office/drawing/2010/main" val="0"/>
              </a:ext>
            </a:extLst>
          </a:blip>
          <a:srcRect l="2222" r="2222"/>
          <a:stretch>
            <a:fillRect/>
          </a:stretch>
        </p:blipFill>
        <p:spPr>
          <a:xfrm>
            <a:off x="4186254" y="1526440"/>
            <a:ext cx="7323138" cy="4873625"/>
          </a:xfrm>
        </p:spPr>
      </p:pic>
      <p:sp>
        <p:nvSpPr>
          <p:cNvPr id="6" name="Text Placeholder 5"/>
          <p:cNvSpPr>
            <a:spLocks noGrp="1"/>
          </p:cNvSpPr>
          <p:nvPr>
            <p:ph type="body" sz="half" idx="2"/>
          </p:nvPr>
        </p:nvSpPr>
        <p:spPr>
          <a:xfrm>
            <a:off x="839788" y="2057400"/>
            <a:ext cx="2548305" cy="3811588"/>
          </a:xfrm>
        </p:spPr>
        <p:txBody>
          <a:bodyPr/>
          <a:lstStyle/>
          <a:p>
            <a:endParaRPr lang="en-US" dirty="0"/>
          </a:p>
          <a:p>
            <a:endParaRPr lang="en-US" sz="3200" b="1" dirty="0" smtClean="0"/>
          </a:p>
          <a:p>
            <a:endParaRPr lang="en-US" sz="3200" b="1" dirty="0"/>
          </a:p>
          <a:p>
            <a:endParaRPr lang="en-US" sz="3200" b="1" dirty="0" smtClean="0"/>
          </a:p>
          <a:p>
            <a:endParaRPr lang="en-US" sz="3200" b="1" dirty="0"/>
          </a:p>
          <a:p>
            <a:r>
              <a:rPr lang="en-US" sz="3200" b="1" dirty="0" smtClean="0"/>
              <a:t>11,686  feet </a:t>
            </a:r>
            <a:endParaRPr lang="en-US" sz="3200" b="1" dirty="0"/>
          </a:p>
        </p:txBody>
      </p:sp>
    </p:spTree>
    <p:extLst>
      <p:ext uri="{BB962C8B-B14F-4D97-AF65-F5344CB8AC3E}">
        <p14:creationId xmlns:p14="http://schemas.microsoft.com/office/powerpoint/2010/main" val="12760026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9788" y="457200"/>
            <a:ext cx="2878772" cy="1600200"/>
          </a:xfrm>
        </p:spPr>
        <p:txBody>
          <a:bodyPr>
            <a:normAutofit/>
          </a:bodyPr>
          <a:lstStyle/>
          <a:p>
            <a:r>
              <a:rPr lang="en-US" sz="4400" b="1" dirty="0" smtClean="0"/>
              <a:t>Tungurahua</a:t>
            </a:r>
            <a:endParaRPr lang="en-US" sz="4400" b="1" dirty="0"/>
          </a:p>
        </p:txBody>
      </p:sp>
      <p:pic>
        <p:nvPicPr>
          <p:cNvPr id="7" name="Picture Placeholder 6"/>
          <p:cNvPicPr>
            <a:picLocks noGrp="1" noChangeAspect="1"/>
          </p:cNvPicPr>
          <p:nvPr>
            <p:ph type="pic" idx="1"/>
          </p:nvPr>
        </p:nvPicPr>
        <p:blipFill>
          <a:blip r:embed="rId3">
            <a:extLst>
              <a:ext uri="{28A0092B-C50C-407E-A947-70E740481C1C}">
                <a14:useLocalDpi xmlns:a14="http://schemas.microsoft.com/office/drawing/2010/main" val="0"/>
              </a:ext>
            </a:extLst>
          </a:blip>
          <a:srcRect t="27332" b="27332"/>
          <a:stretch>
            <a:fillRect/>
          </a:stretch>
        </p:blipFill>
        <p:spPr>
          <a:xfrm>
            <a:off x="4687503" y="1221339"/>
            <a:ext cx="6667885" cy="4639711"/>
          </a:xfrm>
        </p:spPr>
      </p:pic>
      <p:sp>
        <p:nvSpPr>
          <p:cNvPr id="6" name="Text Placeholder 5"/>
          <p:cNvSpPr>
            <a:spLocks noGrp="1"/>
          </p:cNvSpPr>
          <p:nvPr>
            <p:ph type="body" sz="half" idx="2"/>
          </p:nvPr>
        </p:nvSpPr>
        <p:spPr>
          <a:xfrm>
            <a:off x="839788" y="2057400"/>
            <a:ext cx="2673433" cy="3811588"/>
          </a:xfrm>
          <a:ln>
            <a:solidFill>
              <a:srgbClr val="FF0000"/>
            </a:solidFill>
          </a:ln>
        </p:spPr>
        <p:txBody>
          <a:bodyPr>
            <a:normAutofit fontScale="47500" lnSpcReduction="20000"/>
          </a:bodyPr>
          <a:lstStyle/>
          <a:p>
            <a:endParaRPr lang="en-US" sz="2800" b="1" dirty="0" smtClean="0"/>
          </a:p>
          <a:p>
            <a:r>
              <a:rPr lang="en-US" sz="4400" b="1" dirty="0" smtClean="0"/>
              <a:t>‘Throat of Fire’</a:t>
            </a:r>
            <a:endParaRPr lang="en-US" sz="4400" b="1" dirty="0"/>
          </a:p>
          <a:p>
            <a:endParaRPr lang="en-US" sz="4400" b="1" dirty="0" smtClean="0"/>
          </a:p>
          <a:p>
            <a:r>
              <a:rPr lang="en-US" sz="4400" b="1" dirty="0" smtClean="0"/>
              <a:t>Eruption</a:t>
            </a:r>
          </a:p>
          <a:p>
            <a:r>
              <a:rPr lang="en-US" sz="4400" b="1" dirty="0" smtClean="0"/>
              <a:t>April 5, 2014</a:t>
            </a:r>
          </a:p>
          <a:p>
            <a:endParaRPr lang="en-US" sz="4400" b="1" dirty="0" smtClean="0"/>
          </a:p>
          <a:p>
            <a:r>
              <a:rPr lang="en-US" sz="4400" b="1" dirty="0" smtClean="0"/>
              <a:t>Surged 6 miles above volcano’s crater</a:t>
            </a:r>
          </a:p>
          <a:p>
            <a:endParaRPr lang="en-US" sz="4400" b="1" dirty="0" smtClean="0"/>
          </a:p>
          <a:p>
            <a:r>
              <a:rPr lang="en-US" sz="4400" b="1" dirty="0" smtClean="0"/>
              <a:t>Volcano height </a:t>
            </a:r>
          </a:p>
          <a:p>
            <a:r>
              <a:rPr lang="en-US" sz="4400" b="1" dirty="0" smtClean="0"/>
              <a:t>16,480 feet</a:t>
            </a:r>
            <a:endParaRPr lang="en-US" sz="4400" b="1" dirty="0"/>
          </a:p>
          <a:p>
            <a:endParaRPr lang="en-US" sz="2800" b="1" dirty="0" smtClean="0"/>
          </a:p>
          <a:p>
            <a:endParaRPr lang="en-US" sz="2800" b="1" dirty="0"/>
          </a:p>
        </p:txBody>
      </p:sp>
    </p:spTree>
    <p:extLst>
      <p:ext uri="{BB962C8B-B14F-4D97-AF65-F5344CB8AC3E}">
        <p14:creationId xmlns:p14="http://schemas.microsoft.com/office/powerpoint/2010/main" val="22357683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9788" y="457200"/>
            <a:ext cx="2105543" cy="1600200"/>
          </a:xfrm>
        </p:spPr>
        <p:txBody>
          <a:bodyPr>
            <a:normAutofit/>
          </a:bodyPr>
          <a:lstStyle/>
          <a:p>
            <a:r>
              <a:rPr lang="en-US" sz="4400" b="1" dirty="0" smtClean="0"/>
              <a:t>Wolf</a:t>
            </a:r>
            <a:endParaRPr lang="en-US" sz="4400" b="1" dirty="0"/>
          </a:p>
        </p:txBody>
      </p:sp>
      <p:pic>
        <p:nvPicPr>
          <p:cNvPr id="7" name="Picture Placeholder 6"/>
          <p:cNvPicPr>
            <a:picLocks noGrp="1" noChangeAspect="1"/>
          </p:cNvPicPr>
          <p:nvPr>
            <p:ph type="pic" idx="1"/>
          </p:nvPr>
        </p:nvPicPr>
        <p:blipFill>
          <a:blip r:embed="rId3">
            <a:extLst>
              <a:ext uri="{28A0092B-C50C-407E-A947-70E740481C1C}">
                <a14:useLocalDpi xmlns:a14="http://schemas.microsoft.com/office/drawing/2010/main" val="0"/>
              </a:ext>
            </a:extLst>
          </a:blip>
          <a:srcRect l="4788" r="4788"/>
          <a:stretch>
            <a:fillRect/>
          </a:stretch>
        </p:blipFill>
        <p:spPr>
          <a:xfrm>
            <a:off x="4745038" y="987425"/>
            <a:ext cx="6610350" cy="4873625"/>
          </a:xfrm>
        </p:spPr>
      </p:pic>
      <p:sp>
        <p:nvSpPr>
          <p:cNvPr id="6" name="Text Placeholder 5"/>
          <p:cNvSpPr>
            <a:spLocks noGrp="1"/>
          </p:cNvSpPr>
          <p:nvPr>
            <p:ph type="body" sz="half" idx="2"/>
          </p:nvPr>
        </p:nvSpPr>
        <p:spPr>
          <a:xfrm>
            <a:off x="839789" y="2057400"/>
            <a:ext cx="2875564" cy="3811588"/>
          </a:xfrm>
          <a:ln>
            <a:solidFill>
              <a:srgbClr val="00B050"/>
            </a:solidFill>
          </a:ln>
        </p:spPr>
        <p:txBody>
          <a:bodyPr>
            <a:normAutofit fontScale="92500" lnSpcReduction="20000"/>
          </a:bodyPr>
          <a:lstStyle/>
          <a:p>
            <a:r>
              <a:rPr lang="en-US" dirty="0" smtClean="0"/>
              <a:t> </a:t>
            </a:r>
          </a:p>
          <a:p>
            <a:r>
              <a:rPr lang="en-US" sz="2800" b="1" dirty="0" smtClean="0"/>
              <a:t>On Isabela Island</a:t>
            </a:r>
          </a:p>
          <a:p>
            <a:r>
              <a:rPr lang="en-US" sz="2800" b="1" dirty="0"/>
              <a:t>i</a:t>
            </a:r>
            <a:r>
              <a:rPr lang="en-US" sz="2800" b="1" dirty="0" smtClean="0"/>
              <a:t>n the Galápagos</a:t>
            </a:r>
          </a:p>
          <a:p>
            <a:endParaRPr lang="en-US" sz="2800" b="1" dirty="0" smtClean="0"/>
          </a:p>
          <a:p>
            <a:r>
              <a:rPr lang="en-US" sz="2800" b="1" dirty="0" smtClean="0"/>
              <a:t>Volcano erupted</a:t>
            </a:r>
          </a:p>
          <a:p>
            <a:r>
              <a:rPr lang="en-US" sz="2800" b="1" dirty="0" smtClean="0"/>
              <a:t>May 25, 2015</a:t>
            </a:r>
          </a:p>
          <a:p>
            <a:endParaRPr lang="en-US" sz="2800" b="1" dirty="0"/>
          </a:p>
          <a:p>
            <a:r>
              <a:rPr lang="en-US" sz="2800" b="1" dirty="0" smtClean="0"/>
              <a:t>Volcano height </a:t>
            </a:r>
          </a:p>
          <a:p>
            <a:r>
              <a:rPr lang="en-US" sz="2800" b="1" dirty="0" smtClean="0"/>
              <a:t> 5,610 feet </a:t>
            </a:r>
          </a:p>
          <a:p>
            <a:endParaRPr lang="en-US" dirty="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9089515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Volcanos - Inactive  </a:t>
            </a:r>
            <a:endParaRPr lang="en-US" b="1" dirty="0"/>
          </a:p>
        </p:txBody>
      </p:sp>
      <p:sp>
        <p:nvSpPr>
          <p:cNvPr id="3" name="Content Placeholder 2"/>
          <p:cNvSpPr>
            <a:spLocks noGrp="1"/>
          </p:cNvSpPr>
          <p:nvPr>
            <p:ph idx="1"/>
          </p:nvPr>
        </p:nvSpPr>
        <p:spPr/>
        <p:txBody>
          <a:bodyPr>
            <a:normAutofit fontScale="92500" lnSpcReduction="20000"/>
          </a:bodyPr>
          <a:lstStyle/>
          <a:p>
            <a:pPr marL="0" indent="0">
              <a:buNone/>
            </a:pPr>
            <a:endParaRPr lang="en-US" sz="3200" b="1" dirty="0" smtClean="0"/>
          </a:p>
          <a:p>
            <a:pPr marL="0" indent="0">
              <a:buNone/>
            </a:pPr>
            <a:r>
              <a:rPr lang="en-US" sz="3200" b="1" dirty="0" smtClean="0"/>
              <a:t>Most </a:t>
            </a:r>
            <a:r>
              <a:rPr lang="en-US" sz="3200" b="1" dirty="0"/>
              <a:t>Notable </a:t>
            </a:r>
            <a:r>
              <a:rPr lang="en-US" sz="3200" b="1" dirty="0" smtClean="0"/>
              <a:t>Inactive Volcano</a:t>
            </a:r>
            <a:endParaRPr lang="en-US" sz="2400" b="1" dirty="0" smtClean="0"/>
          </a:p>
          <a:p>
            <a:pPr marL="0" indent="0">
              <a:buNone/>
            </a:pPr>
            <a:endParaRPr lang="en-US" sz="3200" b="1" dirty="0"/>
          </a:p>
          <a:p>
            <a:pPr marL="0" indent="0">
              <a:buNone/>
            </a:pPr>
            <a:r>
              <a:rPr lang="en-US" sz="3200" b="1" dirty="0"/>
              <a:t>                            Chimborazo  (Mountain of Snow)    </a:t>
            </a:r>
            <a:endParaRPr lang="en-US" sz="3200" b="1" dirty="0" smtClean="0"/>
          </a:p>
          <a:p>
            <a:pPr marL="0" indent="0">
              <a:buNone/>
            </a:pPr>
            <a:r>
              <a:rPr lang="en-US" sz="3200" b="1" dirty="0"/>
              <a:t> </a:t>
            </a:r>
            <a:r>
              <a:rPr lang="en-US" sz="3200" b="1" dirty="0" smtClean="0"/>
              <a:t>                                    </a:t>
            </a:r>
            <a:r>
              <a:rPr lang="en-US" sz="3200" b="1" dirty="0"/>
              <a:t>HIGHEST PEAK NEAREST THE EQUATOR    </a:t>
            </a:r>
            <a:endParaRPr lang="en-US" sz="3200" b="1" dirty="0" smtClean="0"/>
          </a:p>
          <a:p>
            <a:pPr marL="0" indent="0">
              <a:buNone/>
            </a:pPr>
            <a:r>
              <a:rPr lang="en-US" sz="3200" b="1" dirty="0"/>
              <a:t> </a:t>
            </a:r>
            <a:r>
              <a:rPr lang="en-US" sz="3200" b="1" dirty="0" smtClean="0"/>
              <a:t>                20,702 </a:t>
            </a:r>
            <a:r>
              <a:rPr lang="en-US" sz="3200" b="1" dirty="0"/>
              <a:t>feet high  </a:t>
            </a:r>
          </a:p>
          <a:p>
            <a:pPr marL="0" indent="0">
              <a:buNone/>
            </a:pPr>
            <a:r>
              <a:rPr lang="en-US" sz="3200" b="1" dirty="0"/>
              <a:t>                             </a:t>
            </a:r>
            <a:r>
              <a:rPr lang="en-US" sz="3200" b="1" dirty="0" smtClean="0"/>
              <a:t>         located in </a:t>
            </a:r>
            <a:r>
              <a:rPr lang="en-US" sz="3200" b="1" dirty="0"/>
              <a:t>Chimborazo National Park     </a:t>
            </a:r>
            <a:endParaRPr lang="en-US" sz="3200" b="1" dirty="0" smtClean="0"/>
          </a:p>
          <a:p>
            <a:pPr marL="0" indent="0">
              <a:buNone/>
            </a:pPr>
            <a:r>
              <a:rPr lang="en-US" sz="3200" b="1" dirty="0" smtClean="0"/>
              <a:t>                 90 </a:t>
            </a:r>
            <a:r>
              <a:rPr lang="en-US" sz="3200" b="1" dirty="0"/>
              <a:t>miles from Guayaquil </a:t>
            </a:r>
          </a:p>
          <a:p>
            <a:pPr marL="0" indent="0">
              <a:buNone/>
            </a:pPr>
            <a:r>
              <a:rPr lang="en-US" sz="3200" b="1" dirty="0" smtClean="0"/>
              <a:t>                                      last </a:t>
            </a:r>
            <a:r>
              <a:rPr lang="en-US" sz="3200" b="1" dirty="0"/>
              <a:t>erupted approx. 550 AD                                                         </a:t>
            </a:r>
          </a:p>
          <a:p>
            <a:endParaRPr lang="en-US" sz="3200" b="1" dirty="0"/>
          </a:p>
        </p:txBody>
      </p:sp>
    </p:spTree>
    <p:extLst>
      <p:ext uri="{BB962C8B-B14F-4D97-AF65-F5344CB8AC3E}">
        <p14:creationId xmlns:p14="http://schemas.microsoft.com/office/powerpoint/2010/main" val="27178648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135447" cy="1600200"/>
          </a:xfrm>
        </p:spPr>
        <p:txBody>
          <a:bodyPr>
            <a:normAutofit/>
          </a:bodyPr>
          <a:lstStyle/>
          <a:p>
            <a:r>
              <a:rPr lang="en-US" sz="4400" b="1" dirty="0"/>
              <a:t>Chimborazo</a:t>
            </a:r>
            <a:endParaRPr lang="en-US" sz="4400" dirty="0"/>
          </a:p>
        </p:txBody>
      </p:sp>
      <p:pic>
        <p:nvPicPr>
          <p:cNvPr id="7" name="Picture Placeholder 6"/>
          <p:cNvPicPr>
            <a:picLocks noGrp="1" noChangeAspect="1"/>
          </p:cNvPicPr>
          <p:nvPr>
            <p:ph type="pic" idx="1"/>
          </p:nvPr>
        </p:nvPicPr>
        <p:blipFill>
          <a:blip r:embed="rId3">
            <a:extLst>
              <a:ext uri="{28A0092B-C50C-407E-A947-70E740481C1C}">
                <a14:useLocalDpi xmlns:a14="http://schemas.microsoft.com/office/drawing/2010/main" val="0"/>
              </a:ext>
            </a:extLst>
          </a:blip>
          <a:srcRect l="7785" r="7785"/>
          <a:stretch>
            <a:fillRect/>
          </a:stretch>
        </p:blipFill>
        <p:spPr/>
      </p:pic>
      <p:sp>
        <p:nvSpPr>
          <p:cNvPr id="4" name="Text Placeholder 3"/>
          <p:cNvSpPr>
            <a:spLocks noGrp="1"/>
          </p:cNvSpPr>
          <p:nvPr>
            <p:ph type="body" sz="half" idx="2"/>
          </p:nvPr>
        </p:nvSpPr>
        <p:spPr>
          <a:xfrm>
            <a:off x="839789" y="2057400"/>
            <a:ext cx="3135446" cy="3811588"/>
          </a:xfrm>
          <a:ln>
            <a:solidFill>
              <a:srgbClr val="0070C0"/>
            </a:solidFill>
          </a:ln>
        </p:spPr>
        <p:txBody>
          <a:bodyPr>
            <a:normAutofit lnSpcReduction="10000"/>
          </a:bodyPr>
          <a:lstStyle/>
          <a:p>
            <a:r>
              <a:rPr lang="en-US" sz="2800" b="1" dirty="0" smtClean="0"/>
              <a:t>‘Mountain of Snow’</a:t>
            </a:r>
          </a:p>
          <a:p>
            <a:endParaRPr lang="en-US" sz="1000" b="1" dirty="0" smtClean="0"/>
          </a:p>
          <a:p>
            <a:r>
              <a:rPr lang="en-US" sz="2800" b="1" dirty="0" smtClean="0"/>
              <a:t>Highest Peak</a:t>
            </a:r>
          </a:p>
          <a:p>
            <a:r>
              <a:rPr lang="en-US" sz="2800" b="1" dirty="0" smtClean="0"/>
              <a:t>in Ecuador</a:t>
            </a:r>
          </a:p>
          <a:p>
            <a:endParaRPr lang="en-US" sz="1000" b="1" dirty="0" smtClean="0"/>
          </a:p>
          <a:p>
            <a:r>
              <a:rPr lang="en-US" sz="2800" b="1" dirty="0" smtClean="0"/>
              <a:t>Highest World Peak </a:t>
            </a:r>
          </a:p>
          <a:p>
            <a:r>
              <a:rPr lang="en-US" sz="2800" b="1" dirty="0" smtClean="0"/>
              <a:t>from Earth’s Center</a:t>
            </a:r>
          </a:p>
          <a:p>
            <a:endParaRPr lang="en-US" sz="2800" b="1" dirty="0" smtClean="0"/>
          </a:p>
          <a:p>
            <a:r>
              <a:rPr lang="en-US" sz="2800" b="1" dirty="0" smtClean="0"/>
              <a:t>20,702 feet</a:t>
            </a:r>
            <a:endParaRPr lang="en-US" sz="2800" b="1" dirty="0"/>
          </a:p>
        </p:txBody>
      </p:sp>
    </p:spTree>
    <p:extLst>
      <p:ext uri="{BB962C8B-B14F-4D97-AF65-F5344CB8AC3E}">
        <p14:creationId xmlns:p14="http://schemas.microsoft.com/office/powerpoint/2010/main" val="42479830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t>UNESCO World Heritage Sites</a:t>
            </a:r>
            <a:endParaRPr lang="en-US" b="1" dirty="0"/>
          </a:p>
        </p:txBody>
      </p:sp>
      <p:sp>
        <p:nvSpPr>
          <p:cNvPr id="5" name="Text Placeholder 4"/>
          <p:cNvSpPr>
            <a:spLocks noGrp="1"/>
          </p:cNvSpPr>
          <p:nvPr>
            <p:ph type="body" idx="1"/>
          </p:nvPr>
        </p:nvSpPr>
        <p:spPr/>
        <p:txBody>
          <a:bodyPr>
            <a:normAutofit lnSpcReduction="10000"/>
          </a:bodyPr>
          <a:lstStyle/>
          <a:p>
            <a:r>
              <a:rPr lang="en-US" dirty="0" smtClean="0"/>
              <a:t>City of Quito</a:t>
            </a:r>
          </a:p>
          <a:p>
            <a:r>
              <a:rPr lang="en-US" dirty="0" smtClean="0"/>
              <a:t>                Center of City of Cuenca</a:t>
            </a:r>
            <a:endParaRPr lang="en-US" dirty="0"/>
          </a:p>
        </p:txBody>
      </p:sp>
      <p:pic>
        <p:nvPicPr>
          <p:cNvPr id="14" name="Content Placeholder 1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811288" y="4748427"/>
            <a:ext cx="2199905" cy="1652373"/>
          </a:xfrm>
        </p:spPr>
      </p:pic>
      <p:sp>
        <p:nvSpPr>
          <p:cNvPr id="7" name="Text Placeholder 6"/>
          <p:cNvSpPr>
            <a:spLocks noGrp="1"/>
          </p:cNvSpPr>
          <p:nvPr>
            <p:ph type="body" sz="quarter" idx="3"/>
          </p:nvPr>
        </p:nvSpPr>
        <p:spPr/>
        <p:txBody>
          <a:bodyPr>
            <a:normAutofit lnSpcReduction="10000"/>
          </a:bodyPr>
          <a:lstStyle/>
          <a:p>
            <a:r>
              <a:rPr lang="en-US" dirty="0" smtClean="0"/>
              <a:t>Galápagos Islands </a:t>
            </a:r>
          </a:p>
          <a:p>
            <a:r>
              <a:rPr lang="en-US" dirty="0" smtClean="0"/>
              <a:t>                 </a:t>
            </a:r>
            <a:r>
              <a:rPr lang="en-US" dirty="0" err="1" smtClean="0"/>
              <a:t>Sangay</a:t>
            </a:r>
            <a:r>
              <a:rPr lang="en-US" dirty="0" smtClean="0"/>
              <a:t> National Park </a:t>
            </a:r>
            <a:endParaRPr lang="en-US" dirty="0"/>
          </a:p>
        </p:txBody>
      </p:sp>
      <p:pic>
        <p:nvPicPr>
          <p:cNvPr id="11" name="Content Placeholder 8"/>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6172200" y="2619640"/>
            <a:ext cx="3193181" cy="2128787"/>
          </a:xfr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936" y="2619641"/>
            <a:ext cx="3082790" cy="2309720"/>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50900" y="4186990"/>
            <a:ext cx="2906829" cy="2180122"/>
          </a:xfrm>
          <a:prstGeom prst="rect">
            <a:avLst/>
          </a:prstGeom>
        </p:spPr>
      </p:pic>
    </p:spTree>
    <p:extLst>
      <p:ext uri="{BB962C8B-B14F-4D97-AF65-F5344CB8AC3E}">
        <p14:creationId xmlns:p14="http://schemas.microsoft.com/office/powerpoint/2010/main" val="37543352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620829"/>
          </a:xfrm>
        </p:spPr>
        <p:txBody>
          <a:bodyPr>
            <a:noAutofit/>
          </a:bodyPr>
          <a:lstStyle/>
          <a:p>
            <a:r>
              <a:rPr lang="en-US" sz="4400" b="1" dirty="0" smtClean="0"/>
              <a:t>Maps</a:t>
            </a:r>
            <a:endParaRPr lang="en-US" sz="4400" b="1" dirty="0"/>
          </a:p>
        </p:txBody>
      </p:sp>
      <p:sp>
        <p:nvSpPr>
          <p:cNvPr id="3" name="Content Placeholder 2"/>
          <p:cNvSpPr>
            <a:spLocks noGrp="1"/>
          </p:cNvSpPr>
          <p:nvPr>
            <p:ph idx="1"/>
          </p:nvPr>
        </p:nvSpPr>
        <p:spPr/>
        <p:txBody>
          <a:bodyPr>
            <a:normAutofit/>
          </a:bodyPr>
          <a:lstStyle/>
          <a:p>
            <a:pPr marL="0" indent="0" algn="ctr">
              <a:buNone/>
            </a:pPr>
            <a:endParaRPr lang="en-US" sz="1200" b="1" dirty="0" smtClean="0"/>
          </a:p>
          <a:p>
            <a:pPr marL="0" indent="0" algn="ctr">
              <a:buNone/>
            </a:pPr>
            <a:r>
              <a:rPr lang="en-US" sz="2800" b="1" dirty="0" smtClean="0"/>
              <a:t>Country Map</a:t>
            </a:r>
            <a:endParaRPr lang="en-US" sz="2800" b="1" dirty="0"/>
          </a:p>
        </p:txBody>
      </p:sp>
      <p:sp>
        <p:nvSpPr>
          <p:cNvPr id="4" name="Text Placeholder 3"/>
          <p:cNvSpPr>
            <a:spLocks noGrp="1"/>
          </p:cNvSpPr>
          <p:nvPr>
            <p:ph type="body" sz="half" idx="2"/>
          </p:nvPr>
        </p:nvSpPr>
        <p:spPr>
          <a:xfrm>
            <a:off x="839788" y="1183907"/>
            <a:ext cx="3932237" cy="4685081"/>
          </a:xfrm>
        </p:spPr>
        <p:txBody>
          <a:bodyPr>
            <a:normAutofit/>
          </a:bodyPr>
          <a:lstStyle/>
          <a:p>
            <a:pPr algn="ctr"/>
            <a:r>
              <a:rPr lang="en-US" sz="2800" b="1" dirty="0" smtClean="0"/>
              <a:t>World Location  </a:t>
            </a:r>
          </a:p>
          <a:p>
            <a:endParaRPr lang="en-US" sz="2800" b="1" dirty="0"/>
          </a:p>
          <a:p>
            <a:endParaRPr lang="en-US" sz="2800"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8299" y="1867301"/>
            <a:ext cx="5646631" cy="429849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625" y="1718802"/>
            <a:ext cx="4335489" cy="4335489"/>
          </a:xfrm>
          <a:prstGeom prst="rect">
            <a:avLst/>
          </a:prstGeom>
        </p:spPr>
      </p:pic>
    </p:spTree>
    <p:extLst>
      <p:ext uri="{BB962C8B-B14F-4D97-AF65-F5344CB8AC3E}">
        <p14:creationId xmlns:p14="http://schemas.microsoft.com/office/powerpoint/2010/main" val="38214134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Cities</a:t>
            </a:r>
            <a:endParaRPr lang="en-US" b="1" dirty="0"/>
          </a:p>
        </p:txBody>
      </p:sp>
      <p:sp>
        <p:nvSpPr>
          <p:cNvPr id="3" name="Text Placeholder 2"/>
          <p:cNvSpPr>
            <a:spLocks noGrp="1"/>
          </p:cNvSpPr>
          <p:nvPr>
            <p:ph type="body" idx="1"/>
          </p:nvPr>
        </p:nvSpPr>
        <p:spPr/>
        <p:txBody>
          <a:bodyPr>
            <a:normAutofit/>
          </a:bodyPr>
          <a:lstStyle/>
          <a:p>
            <a:r>
              <a:rPr lang="en-US" sz="3200" dirty="0" smtClean="0"/>
              <a:t>Quito</a:t>
            </a:r>
            <a:endParaRPr lang="en-US" sz="3200" dirty="0"/>
          </a:p>
        </p:txBody>
      </p:sp>
      <p:sp>
        <p:nvSpPr>
          <p:cNvPr id="4" name="Content Placeholder 3"/>
          <p:cNvSpPr>
            <a:spLocks noGrp="1"/>
          </p:cNvSpPr>
          <p:nvPr>
            <p:ph sz="half" idx="2"/>
          </p:nvPr>
        </p:nvSpPr>
        <p:spPr>
          <a:ln>
            <a:solidFill>
              <a:srgbClr val="002060"/>
            </a:solidFill>
          </a:ln>
        </p:spPr>
        <p:txBody>
          <a:bodyPr>
            <a:normAutofit/>
          </a:bodyPr>
          <a:lstStyle/>
          <a:p>
            <a:r>
              <a:rPr lang="en-US" b="1" dirty="0" smtClean="0"/>
              <a:t>Capital</a:t>
            </a:r>
          </a:p>
          <a:p>
            <a:r>
              <a:rPr lang="en-US" b="1" dirty="0" smtClean="0"/>
              <a:t>2</a:t>
            </a:r>
            <a:r>
              <a:rPr lang="en-US" b="1" baseline="30000" dirty="0" smtClean="0"/>
              <a:t>nd</a:t>
            </a:r>
            <a:r>
              <a:rPr lang="en-US" b="1" dirty="0" smtClean="0"/>
              <a:t> Largest City </a:t>
            </a:r>
          </a:p>
          <a:p>
            <a:r>
              <a:rPr lang="en-US" b="1" dirty="0" smtClean="0"/>
              <a:t>Population of 1,726,000</a:t>
            </a:r>
          </a:p>
          <a:p>
            <a:r>
              <a:rPr lang="en-US" b="1" dirty="0" smtClean="0"/>
              <a:t>Cultural Center </a:t>
            </a:r>
          </a:p>
          <a:p>
            <a:r>
              <a:rPr lang="en-US" b="1" dirty="0" smtClean="0"/>
              <a:t>In North Central Sierra Region</a:t>
            </a:r>
            <a:endParaRPr lang="en-US" b="1" dirty="0"/>
          </a:p>
        </p:txBody>
      </p:sp>
      <p:sp>
        <p:nvSpPr>
          <p:cNvPr id="5" name="Text Placeholder 4"/>
          <p:cNvSpPr>
            <a:spLocks noGrp="1"/>
          </p:cNvSpPr>
          <p:nvPr>
            <p:ph type="body" sz="quarter" idx="3"/>
          </p:nvPr>
        </p:nvSpPr>
        <p:spPr/>
        <p:txBody>
          <a:bodyPr>
            <a:normAutofit/>
          </a:bodyPr>
          <a:lstStyle/>
          <a:p>
            <a:r>
              <a:rPr lang="en-US" sz="3200" dirty="0" smtClean="0"/>
              <a:t>Guayaquil</a:t>
            </a:r>
            <a:endParaRPr lang="en-US" sz="3200" dirty="0"/>
          </a:p>
        </p:txBody>
      </p:sp>
      <p:sp>
        <p:nvSpPr>
          <p:cNvPr id="6" name="Content Placeholder 5"/>
          <p:cNvSpPr>
            <a:spLocks noGrp="1"/>
          </p:cNvSpPr>
          <p:nvPr>
            <p:ph sz="quarter" idx="4"/>
          </p:nvPr>
        </p:nvSpPr>
        <p:spPr>
          <a:ln>
            <a:solidFill>
              <a:srgbClr val="FF0000"/>
            </a:solidFill>
          </a:ln>
        </p:spPr>
        <p:txBody>
          <a:bodyPr/>
          <a:lstStyle/>
          <a:p>
            <a:r>
              <a:rPr lang="en-US" b="1" dirty="0"/>
              <a:t>Largest </a:t>
            </a:r>
            <a:r>
              <a:rPr lang="en-US" b="1" dirty="0" smtClean="0"/>
              <a:t>City</a:t>
            </a:r>
          </a:p>
          <a:p>
            <a:r>
              <a:rPr lang="en-US" b="1" dirty="0"/>
              <a:t>Population of </a:t>
            </a:r>
            <a:r>
              <a:rPr lang="en-US" b="1" dirty="0" smtClean="0"/>
              <a:t>2,709,000</a:t>
            </a:r>
          </a:p>
          <a:p>
            <a:r>
              <a:rPr lang="en-US" b="1" dirty="0" smtClean="0"/>
              <a:t>Main Port </a:t>
            </a:r>
          </a:p>
          <a:p>
            <a:r>
              <a:rPr lang="en-US" b="1" dirty="0" smtClean="0"/>
              <a:t>Industrial Center</a:t>
            </a:r>
          </a:p>
          <a:p>
            <a:r>
              <a:rPr lang="en-US" b="1" dirty="0" smtClean="0"/>
              <a:t>Lively </a:t>
            </a:r>
            <a:r>
              <a:rPr lang="en-US" b="1" dirty="0"/>
              <a:t>city of clubs and night life </a:t>
            </a:r>
          </a:p>
          <a:p>
            <a:r>
              <a:rPr lang="en-US" b="1" dirty="0" smtClean="0"/>
              <a:t>Located in the Costa Region</a:t>
            </a:r>
            <a:endParaRPr lang="en-US" b="1" dirty="0"/>
          </a:p>
        </p:txBody>
      </p:sp>
    </p:spTree>
    <p:extLst>
      <p:ext uri="{BB962C8B-B14F-4D97-AF65-F5344CB8AC3E}">
        <p14:creationId xmlns:p14="http://schemas.microsoft.com/office/powerpoint/2010/main" val="29732917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b="1" dirty="0" smtClean="0"/>
              <a:t>Quito</a:t>
            </a:r>
            <a:endParaRPr lang="en-US" b="1" dirty="0"/>
          </a:p>
        </p:txBody>
      </p:sp>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42663" y="1825624"/>
            <a:ext cx="6598302" cy="4412615"/>
          </a:xfrm>
        </p:spPr>
      </p:pic>
    </p:spTree>
    <p:extLst>
      <p:ext uri="{BB962C8B-B14F-4D97-AF65-F5344CB8AC3E}">
        <p14:creationId xmlns:p14="http://schemas.microsoft.com/office/powerpoint/2010/main" val="10822730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More Cities</a:t>
            </a:r>
            <a:endParaRPr lang="en-US" b="1" dirty="0"/>
          </a:p>
        </p:txBody>
      </p:sp>
      <p:sp>
        <p:nvSpPr>
          <p:cNvPr id="3" name="Text Placeholder 2"/>
          <p:cNvSpPr>
            <a:spLocks noGrp="1"/>
          </p:cNvSpPr>
          <p:nvPr>
            <p:ph type="body" idx="1"/>
          </p:nvPr>
        </p:nvSpPr>
        <p:spPr/>
        <p:txBody>
          <a:bodyPr>
            <a:normAutofit/>
          </a:bodyPr>
          <a:lstStyle/>
          <a:p>
            <a:r>
              <a:rPr lang="en-US" sz="3200" dirty="0" smtClean="0"/>
              <a:t>Cuenca</a:t>
            </a:r>
            <a:endParaRPr lang="en-US" sz="3200" dirty="0"/>
          </a:p>
        </p:txBody>
      </p:sp>
      <p:sp>
        <p:nvSpPr>
          <p:cNvPr id="4" name="Content Placeholder 3"/>
          <p:cNvSpPr>
            <a:spLocks noGrp="1"/>
          </p:cNvSpPr>
          <p:nvPr>
            <p:ph sz="half" idx="2"/>
          </p:nvPr>
        </p:nvSpPr>
        <p:spPr>
          <a:ln>
            <a:solidFill>
              <a:srgbClr val="00B0F0"/>
            </a:solidFill>
          </a:ln>
        </p:spPr>
        <p:txBody>
          <a:bodyPr>
            <a:normAutofit fontScale="92500" lnSpcReduction="10000"/>
          </a:bodyPr>
          <a:lstStyle/>
          <a:p>
            <a:r>
              <a:rPr lang="en-US" b="1" dirty="0" smtClean="0"/>
              <a:t>3</a:t>
            </a:r>
            <a:r>
              <a:rPr lang="en-US" b="1" baseline="30000" dirty="0" smtClean="0"/>
              <a:t>rd</a:t>
            </a:r>
            <a:r>
              <a:rPr lang="en-US" b="1" dirty="0" smtClean="0"/>
              <a:t> largest city</a:t>
            </a:r>
          </a:p>
          <a:p>
            <a:r>
              <a:rPr lang="en-US" b="1" dirty="0" smtClean="0"/>
              <a:t>Population of 700,000</a:t>
            </a:r>
            <a:endParaRPr lang="en-US" b="1" dirty="0"/>
          </a:p>
          <a:p>
            <a:r>
              <a:rPr lang="en-US" b="1" dirty="0" smtClean="0"/>
              <a:t>Center for artists making </a:t>
            </a:r>
            <a:endParaRPr lang="en-US" b="1" dirty="0"/>
          </a:p>
          <a:p>
            <a:pPr marL="0" indent="0">
              <a:buNone/>
            </a:pPr>
            <a:r>
              <a:rPr lang="en-US" b="1" dirty="0" smtClean="0"/>
              <a:t>   ceramics, blankets, hats</a:t>
            </a:r>
          </a:p>
          <a:p>
            <a:r>
              <a:rPr lang="en-US" b="1" dirty="0" smtClean="0"/>
              <a:t>Four Universities</a:t>
            </a:r>
          </a:p>
          <a:p>
            <a:r>
              <a:rPr lang="en-US" b="1" dirty="0" smtClean="0"/>
              <a:t>Well </a:t>
            </a:r>
            <a:r>
              <a:rPr lang="en-US" b="1" dirty="0"/>
              <a:t>preserved Spanish Colonial Buildings </a:t>
            </a:r>
          </a:p>
          <a:p>
            <a:r>
              <a:rPr lang="en-US" b="1" dirty="0" smtClean="0"/>
              <a:t>In Southern Sierra Region</a:t>
            </a:r>
          </a:p>
        </p:txBody>
      </p:sp>
      <p:sp>
        <p:nvSpPr>
          <p:cNvPr id="5" name="Text Placeholder 4"/>
          <p:cNvSpPr>
            <a:spLocks noGrp="1"/>
          </p:cNvSpPr>
          <p:nvPr>
            <p:ph type="body" sz="quarter" idx="3"/>
          </p:nvPr>
        </p:nvSpPr>
        <p:spPr/>
        <p:txBody>
          <a:bodyPr>
            <a:normAutofit/>
          </a:bodyPr>
          <a:lstStyle/>
          <a:p>
            <a:r>
              <a:rPr lang="en-US" sz="3200" dirty="0" smtClean="0"/>
              <a:t>Machala</a:t>
            </a:r>
            <a:endParaRPr lang="en-US" sz="3200" dirty="0"/>
          </a:p>
        </p:txBody>
      </p:sp>
      <p:sp>
        <p:nvSpPr>
          <p:cNvPr id="6" name="Content Placeholder 5"/>
          <p:cNvSpPr>
            <a:spLocks noGrp="1"/>
          </p:cNvSpPr>
          <p:nvPr>
            <p:ph sz="quarter" idx="4"/>
          </p:nvPr>
        </p:nvSpPr>
        <p:spPr>
          <a:ln>
            <a:solidFill>
              <a:srgbClr val="7030A0"/>
            </a:solidFill>
          </a:ln>
        </p:spPr>
        <p:txBody>
          <a:bodyPr>
            <a:normAutofit lnSpcReduction="10000"/>
          </a:bodyPr>
          <a:lstStyle/>
          <a:p>
            <a:r>
              <a:rPr lang="en-US" b="1" dirty="0" smtClean="0"/>
              <a:t>4</a:t>
            </a:r>
            <a:r>
              <a:rPr lang="en-US" b="1" baseline="30000" dirty="0" smtClean="0"/>
              <a:t>th</a:t>
            </a:r>
            <a:r>
              <a:rPr lang="en-US" b="1" dirty="0" smtClean="0"/>
              <a:t> largest city</a:t>
            </a:r>
          </a:p>
          <a:p>
            <a:r>
              <a:rPr lang="en-US" b="1" dirty="0" smtClean="0"/>
              <a:t>Population of 245,000</a:t>
            </a:r>
            <a:endParaRPr lang="en-US" b="1" dirty="0"/>
          </a:p>
          <a:p>
            <a:r>
              <a:rPr lang="en-US" b="1" dirty="0" smtClean="0"/>
              <a:t>‘Banana Capital of the World’</a:t>
            </a:r>
          </a:p>
          <a:p>
            <a:r>
              <a:rPr lang="en-US" b="1" dirty="0" smtClean="0"/>
              <a:t>Lies in heart of Banana production region</a:t>
            </a:r>
          </a:p>
          <a:p>
            <a:r>
              <a:rPr lang="en-US" b="1" dirty="0" smtClean="0"/>
              <a:t>Main distribution center for bananas</a:t>
            </a:r>
          </a:p>
          <a:p>
            <a:r>
              <a:rPr lang="en-US" b="1" dirty="0" smtClean="0"/>
              <a:t>Southern Coastal City </a:t>
            </a:r>
          </a:p>
        </p:txBody>
      </p:sp>
    </p:spTree>
    <p:extLst>
      <p:ext uri="{BB962C8B-B14F-4D97-AF65-F5344CB8AC3E}">
        <p14:creationId xmlns:p14="http://schemas.microsoft.com/office/powerpoint/2010/main" val="26152510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6000" b="1" dirty="0" smtClean="0"/>
              <a:t>Machala</a:t>
            </a:r>
            <a:endParaRPr lang="en-US" sz="6000" b="1" dirty="0"/>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83247" y="457200"/>
            <a:ext cx="2770891" cy="6047421"/>
          </a:xfrm>
        </p:spPr>
      </p:pic>
      <p:sp>
        <p:nvSpPr>
          <p:cNvPr id="9" name="Text Placeholder 8"/>
          <p:cNvSpPr>
            <a:spLocks noGrp="1"/>
          </p:cNvSpPr>
          <p:nvPr>
            <p:ph type="body" sz="half" idx="2"/>
          </p:nvPr>
        </p:nvSpPr>
        <p:spPr/>
        <p:txBody>
          <a:bodyPr>
            <a:normAutofit/>
          </a:bodyPr>
          <a:lstStyle/>
          <a:p>
            <a:endParaRPr lang="en-US" sz="4400" b="1" dirty="0" smtClean="0"/>
          </a:p>
          <a:p>
            <a:r>
              <a:rPr lang="en-US" sz="4400" b="1" dirty="0" smtClean="0"/>
              <a:t>Tourist destination among Ecuadorians</a:t>
            </a:r>
            <a:endParaRPr lang="en-US" sz="4400" b="1" dirty="0"/>
          </a:p>
        </p:txBody>
      </p:sp>
    </p:spTree>
    <p:extLst>
      <p:ext uri="{BB962C8B-B14F-4D97-AF65-F5344CB8AC3E}">
        <p14:creationId xmlns:p14="http://schemas.microsoft.com/office/powerpoint/2010/main" val="25850913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b="1" dirty="0" smtClean="0"/>
              <a:t>People</a:t>
            </a:r>
            <a:endParaRPr lang="en-US" b="1" dirty="0"/>
          </a:p>
        </p:txBody>
      </p:sp>
      <p:sp>
        <p:nvSpPr>
          <p:cNvPr id="2" name="Content Placeholder 1"/>
          <p:cNvSpPr>
            <a:spLocks noGrp="1"/>
          </p:cNvSpPr>
          <p:nvPr>
            <p:ph sz="half" idx="1"/>
          </p:nvPr>
        </p:nvSpPr>
        <p:spPr>
          <a:ln>
            <a:solidFill>
              <a:srgbClr val="C00000"/>
            </a:solidFill>
          </a:ln>
        </p:spPr>
        <p:txBody>
          <a:bodyPr>
            <a:normAutofit lnSpcReduction="10000"/>
          </a:bodyPr>
          <a:lstStyle/>
          <a:p>
            <a:r>
              <a:rPr lang="en-US" b="1" dirty="0" smtClean="0"/>
              <a:t>Population      15,868,396  </a:t>
            </a:r>
          </a:p>
          <a:p>
            <a:r>
              <a:rPr lang="en-US" b="1" dirty="0"/>
              <a:t>Language</a:t>
            </a:r>
          </a:p>
          <a:p>
            <a:pPr marL="457200" lvl="1" indent="0">
              <a:buNone/>
            </a:pPr>
            <a:r>
              <a:rPr lang="en-US" b="1" dirty="0"/>
              <a:t>Spanish (</a:t>
            </a:r>
            <a:r>
              <a:rPr lang="en-US" b="1" dirty="0" err="1"/>
              <a:t>Castillian</a:t>
            </a:r>
            <a:r>
              <a:rPr lang="en-US" b="1" dirty="0"/>
              <a:t>) 93% (official</a:t>
            </a:r>
            <a:r>
              <a:rPr lang="en-US" b="1" dirty="0" smtClean="0"/>
              <a:t>)</a:t>
            </a:r>
          </a:p>
          <a:p>
            <a:pPr marL="457200" lvl="1" indent="0">
              <a:buNone/>
            </a:pPr>
            <a:r>
              <a:rPr lang="en-US" b="1" dirty="0" smtClean="0"/>
              <a:t>Quechua 4.1%</a:t>
            </a:r>
          </a:p>
          <a:p>
            <a:pPr marL="457200" lvl="1" indent="0">
              <a:buNone/>
            </a:pPr>
            <a:r>
              <a:rPr lang="en-US" b="1" dirty="0" smtClean="0"/>
              <a:t>other </a:t>
            </a:r>
            <a:r>
              <a:rPr lang="en-US" b="1" dirty="0"/>
              <a:t>indigenous 0.7</a:t>
            </a:r>
            <a:r>
              <a:rPr lang="en-US" b="1" dirty="0" smtClean="0"/>
              <a:t>%</a:t>
            </a:r>
            <a:endParaRPr lang="en-US" b="1" dirty="0"/>
          </a:p>
          <a:p>
            <a:pPr marL="457200" lvl="1" indent="0">
              <a:buNone/>
            </a:pPr>
            <a:r>
              <a:rPr lang="en-US" b="1" dirty="0"/>
              <a:t>foreign 2.2%</a:t>
            </a:r>
          </a:p>
          <a:p>
            <a:r>
              <a:rPr lang="en-US" b="1" dirty="0"/>
              <a:t>Urbanization </a:t>
            </a:r>
            <a:r>
              <a:rPr lang="en-US" b="1" dirty="0" smtClean="0"/>
              <a:t>      </a:t>
            </a:r>
            <a:r>
              <a:rPr lang="en-US" b="1" dirty="0"/>
              <a:t>63.7%</a:t>
            </a:r>
          </a:p>
          <a:p>
            <a:r>
              <a:rPr lang="en-US" b="1" dirty="0"/>
              <a:t>Life Expectancy  76.56 years</a:t>
            </a:r>
          </a:p>
          <a:p>
            <a:r>
              <a:rPr lang="en-US" b="1" dirty="0" smtClean="0"/>
              <a:t>Literacy                </a:t>
            </a:r>
            <a:r>
              <a:rPr lang="en-US" b="1" dirty="0"/>
              <a:t>94.5%</a:t>
            </a:r>
          </a:p>
          <a:p>
            <a:r>
              <a:rPr lang="en-US" b="1" dirty="0"/>
              <a:t>Obesity </a:t>
            </a:r>
            <a:r>
              <a:rPr lang="en-US" b="1" dirty="0" smtClean="0"/>
              <a:t>               </a:t>
            </a:r>
            <a:r>
              <a:rPr lang="en-US" b="1" dirty="0"/>
              <a:t>18%</a:t>
            </a:r>
          </a:p>
          <a:p>
            <a:pPr marL="0" indent="0">
              <a:buNone/>
            </a:pPr>
            <a:endParaRPr lang="en-US" b="1" dirty="0" smtClean="0"/>
          </a:p>
        </p:txBody>
      </p:sp>
      <p:sp>
        <p:nvSpPr>
          <p:cNvPr id="3" name="Content Placeholder 2"/>
          <p:cNvSpPr>
            <a:spLocks noGrp="1"/>
          </p:cNvSpPr>
          <p:nvPr>
            <p:ph sz="half" idx="2"/>
          </p:nvPr>
        </p:nvSpPr>
        <p:spPr>
          <a:ln>
            <a:solidFill>
              <a:srgbClr val="FFC000"/>
            </a:solidFill>
          </a:ln>
        </p:spPr>
        <p:txBody>
          <a:bodyPr>
            <a:normAutofit lnSpcReduction="10000"/>
          </a:bodyPr>
          <a:lstStyle/>
          <a:p>
            <a:r>
              <a:rPr lang="en-US" b="1" dirty="0"/>
              <a:t>Ethnic Groups  </a:t>
            </a:r>
            <a:r>
              <a:rPr lang="en-US" b="1" dirty="0" smtClean="0"/>
              <a:t> </a:t>
            </a:r>
            <a:endParaRPr lang="en-US" b="1" dirty="0"/>
          </a:p>
          <a:p>
            <a:pPr marL="457200" lvl="1" indent="0">
              <a:buNone/>
            </a:pPr>
            <a:r>
              <a:rPr lang="en-US" b="1" dirty="0"/>
              <a:t>Mestizo </a:t>
            </a:r>
            <a:r>
              <a:rPr lang="en-US" b="1" dirty="0" smtClean="0"/>
              <a:t>*           </a:t>
            </a:r>
            <a:r>
              <a:rPr lang="en-US" b="1" dirty="0"/>
              <a:t>71.9%</a:t>
            </a:r>
          </a:p>
          <a:p>
            <a:pPr marL="457200" lvl="1" indent="0">
              <a:buNone/>
            </a:pPr>
            <a:r>
              <a:rPr lang="en-US" b="1" dirty="0" err="1" smtClean="0"/>
              <a:t>Montubio</a:t>
            </a:r>
            <a:r>
              <a:rPr lang="en-US" b="1" dirty="0" smtClean="0"/>
              <a:t> *         7.4%</a:t>
            </a:r>
          </a:p>
          <a:p>
            <a:pPr marL="457200" lvl="1" indent="0">
              <a:buNone/>
            </a:pPr>
            <a:r>
              <a:rPr lang="en-US" b="1" dirty="0" smtClean="0"/>
              <a:t>Amerindian          7%</a:t>
            </a:r>
          </a:p>
          <a:p>
            <a:pPr marL="457200" lvl="1" indent="0">
              <a:buNone/>
            </a:pPr>
            <a:r>
              <a:rPr lang="en-US" b="1" dirty="0" smtClean="0"/>
              <a:t>White                    6.1</a:t>
            </a:r>
            <a:r>
              <a:rPr lang="en-US" b="1" dirty="0"/>
              <a:t>%</a:t>
            </a:r>
          </a:p>
          <a:p>
            <a:pPr marL="457200" lvl="1" indent="0">
              <a:buNone/>
            </a:pPr>
            <a:r>
              <a:rPr lang="en-US" b="1" dirty="0" err="1" smtClean="0"/>
              <a:t>Afroecuadorian</a:t>
            </a:r>
            <a:r>
              <a:rPr lang="en-US" b="1" dirty="0" smtClean="0"/>
              <a:t>  </a:t>
            </a:r>
            <a:r>
              <a:rPr lang="en-US" b="1" dirty="0"/>
              <a:t>4.3%</a:t>
            </a:r>
          </a:p>
          <a:p>
            <a:pPr marL="457200" lvl="1" indent="0">
              <a:buNone/>
            </a:pPr>
            <a:r>
              <a:rPr lang="en-US" b="1" dirty="0" err="1"/>
              <a:t>Mulato</a:t>
            </a:r>
            <a:r>
              <a:rPr lang="en-US" b="1" dirty="0"/>
              <a:t> </a:t>
            </a:r>
            <a:r>
              <a:rPr lang="en-US" b="1" dirty="0" smtClean="0"/>
              <a:t>                 1.9</a:t>
            </a:r>
            <a:r>
              <a:rPr lang="en-US" b="1" dirty="0"/>
              <a:t>%</a:t>
            </a:r>
          </a:p>
          <a:p>
            <a:pPr marL="457200" lvl="1" indent="0">
              <a:buNone/>
            </a:pPr>
            <a:r>
              <a:rPr lang="en-US" b="1" dirty="0"/>
              <a:t>Black </a:t>
            </a:r>
            <a:r>
              <a:rPr lang="en-US" b="1" dirty="0" smtClean="0"/>
              <a:t>                     1 </a:t>
            </a:r>
            <a:r>
              <a:rPr lang="en-US" b="1" dirty="0"/>
              <a:t>%</a:t>
            </a:r>
          </a:p>
          <a:p>
            <a:pPr marL="457200" lvl="1" indent="0">
              <a:buNone/>
            </a:pPr>
            <a:r>
              <a:rPr lang="en-US" b="1" dirty="0" smtClean="0"/>
              <a:t>Other                     0.4%</a:t>
            </a:r>
            <a:endParaRPr lang="en-US" b="1" dirty="0"/>
          </a:p>
          <a:p>
            <a:pPr marL="0" indent="0">
              <a:buNone/>
            </a:pPr>
            <a:r>
              <a:rPr lang="en-US" b="1" dirty="0" smtClean="0"/>
              <a:t>   </a:t>
            </a:r>
            <a:r>
              <a:rPr lang="en-US" sz="2400" b="1" dirty="0" smtClean="0"/>
              <a:t>* mixed Amerindian and White</a:t>
            </a:r>
          </a:p>
          <a:p>
            <a:pPr marL="0" indent="0">
              <a:buNone/>
            </a:pPr>
            <a:r>
              <a:rPr lang="en-US" sz="2400" b="1" dirty="0" smtClean="0"/>
              <a:t>** rural inhabitants of Costa interior</a:t>
            </a:r>
          </a:p>
          <a:p>
            <a:pPr marL="0" indent="0">
              <a:buNone/>
            </a:pPr>
            <a:endParaRPr lang="en-US" dirty="0" smtClean="0"/>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24078078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160" y="0"/>
            <a:ext cx="4572000" cy="68580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8106" y="424848"/>
            <a:ext cx="6827119" cy="455141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9010" y="3675688"/>
            <a:ext cx="4059337" cy="2898367"/>
          </a:xfrm>
          <a:prstGeom prst="rect">
            <a:avLst/>
          </a:prstGeom>
        </p:spPr>
      </p:pic>
    </p:spTree>
    <p:extLst>
      <p:ext uri="{BB962C8B-B14F-4D97-AF65-F5344CB8AC3E}">
        <p14:creationId xmlns:p14="http://schemas.microsoft.com/office/powerpoint/2010/main" val="33542973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9937"/>
            <a:ext cx="6286500" cy="415137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7618" y="3438144"/>
            <a:ext cx="5861304" cy="341985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5287" y="549602"/>
            <a:ext cx="5262249" cy="3233126"/>
          </a:xfrm>
          <a:prstGeom prst="rect">
            <a:avLst/>
          </a:prstGeom>
          <a:solidFill>
            <a:srgbClr val="0070C0"/>
          </a:solidFill>
        </p:spPr>
      </p:pic>
    </p:spTree>
    <p:extLst>
      <p:ext uri="{BB962C8B-B14F-4D97-AF65-F5344CB8AC3E}">
        <p14:creationId xmlns:p14="http://schemas.microsoft.com/office/powerpoint/2010/main" val="1593637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5305" y="336884"/>
            <a:ext cx="6647688" cy="507949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 y="1883544"/>
            <a:ext cx="4160520" cy="3360420"/>
          </a:xfrm>
          <a:prstGeom prst="rect">
            <a:avLst/>
          </a:prstGeom>
        </p:spPr>
      </p:pic>
    </p:spTree>
    <p:extLst>
      <p:ext uri="{BB962C8B-B14F-4D97-AF65-F5344CB8AC3E}">
        <p14:creationId xmlns:p14="http://schemas.microsoft.com/office/powerpoint/2010/main" val="26786695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Mosaic by </a:t>
            </a:r>
            <a:r>
              <a:rPr lang="en-US" sz="4800" b="1" dirty="0" err="1" smtClean="0"/>
              <a:t>Stolichanin</a:t>
            </a:r>
            <a:endParaRPr lang="en-US" sz="4800" b="1" dirty="0"/>
          </a:p>
        </p:txBody>
      </p:sp>
      <p:sp>
        <p:nvSpPr>
          <p:cNvPr id="4" name="Text Placeholder 3"/>
          <p:cNvSpPr>
            <a:spLocks noGrp="1"/>
          </p:cNvSpPr>
          <p:nvPr>
            <p:ph type="body" sz="half" idx="2"/>
          </p:nvPr>
        </p:nvSpPr>
        <p:spPr>
          <a:xfrm>
            <a:off x="839789" y="2057400"/>
            <a:ext cx="2942940" cy="3811588"/>
          </a:xfrm>
        </p:spPr>
        <p:txBody>
          <a:bodyPr>
            <a:normAutofit/>
          </a:bodyPr>
          <a:lstStyle/>
          <a:p>
            <a:endParaRPr lang="en-US" sz="4400" dirty="0" smtClean="0"/>
          </a:p>
          <a:p>
            <a:r>
              <a:rPr lang="en-US" sz="4400" dirty="0" smtClean="0"/>
              <a:t>20 Famous Ecuadorans</a:t>
            </a:r>
            <a:endParaRPr lang="en-US" sz="4400" dirty="0"/>
          </a:p>
        </p:txBody>
      </p:sp>
      <p:pic>
        <p:nvPicPr>
          <p:cNvPr id="7" name="Picture Placeholder 6"/>
          <p:cNvPicPr>
            <a:picLocks noGrp="1" noChangeAspect="1"/>
          </p:cNvPicPr>
          <p:nvPr>
            <p:ph type="pic" idx="1"/>
          </p:nvPr>
        </p:nvPicPr>
        <p:blipFill>
          <a:blip r:embed="rId3">
            <a:extLst>
              <a:ext uri="{28A0092B-C50C-407E-A947-70E740481C1C}">
                <a14:useLocalDpi xmlns:a14="http://schemas.microsoft.com/office/drawing/2010/main" val="0"/>
              </a:ext>
            </a:extLst>
          </a:blip>
          <a:srcRect t="8532" b="8532"/>
          <a:stretch>
            <a:fillRect/>
          </a:stretch>
        </p:blipFill>
        <p:spPr>
          <a:xfrm>
            <a:off x="5183188" y="987425"/>
            <a:ext cx="5924366" cy="4677933"/>
          </a:xfrm>
        </p:spPr>
      </p:pic>
    </p:spTree>
    <p:extLst>
      <p:ext uri="{BB962C8B-B14F-4D97-AF65-F5344CB8AC3E}">
        <p14:creationId xmlns:p14="http://schemas.microsoft.com/office/powerpoint/2010/main" val="7097434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b="1" dirty="0"/>
              <a:t>Living in a Traditional Roles Society</a:t>
            </a:r>
            <a:br>
              <a:rPr lang="en-US" b="1" dirty="0"/>
            </a:br>
            <a:r>
              <a:rPr lang="en-US" b="1" dirty="0"/>
              <a:t>- M</a:t>
            </a:r>
            <a:r>
              <a:rPr lang="en-US" b="1" dirty="0" smtClean="0"/>
              <a:t>en </a:t>
            </a:r>
            <a:r>
              <a:rPr lang="en-US" b="1" dirty="0"/>
              <a:t>-</a:t>
            </a:r>
          </a:p>
        </p:txBody>
      </p:sp>
      <p:sp>
        <p:nvSpPr>
          <p:cNvPr id="8" name="Content Placeholder 7"/>
          <p:cNvSpPr>
            <a:spLocks noGrp="1"/>
          </p:cNvSpPr>
          <p:nvPr>
            <p:ph idx="1"/>
          </p:nvPr>
        </p:nvSpPr>
        <p:spPr>
          <a:ln>
            <a:solidFill>
              <a:srgbClr val="002060"/>
            </a:solidFill>
          </a:ln>
        </p:spPr>
        <p:txBody>
          <a:bodyPr>
            <a:normAutofit/>
          </a:bodyPr>
          <a:lstStyle/>
          <a:p>
            <a:r>
              <a:rPr lang="en-US" sz="3200" b="1" dirty="0" smtClean="0"/>
              <a:t>Head of household usually</a:t>
            </a:r>
          </a:p>
          <a:p>
            <a:r>
              <a:rPr lang="en-US" sz="3200" b="1" dirty="0" smtClean="0"/>
              <a:t>Work </a:t>
            </a:r>
            <a:r>
              <a:rPr lang="en-US" sz="3200" b="1" dirty="0"/>
              <a:t>outside the home</a:t>
            </a:r>
          </a:p>
          <a:p>
            <a:r>
              <a:rPr lang="en-US" sz="3200" b="1" dirty="0" smtClean="0"/>
              <a:t>Boys </a:t>
            </a:r>
            <a:r>
              <a:rPr lang="en-US" sz="3200" b="1" dirty="0"/>
              <a:t>in poorer families responsible for contributing to family income </a:t>
            </a:r>
          </a:p>
          <a:p>
            <a:r>
              <a:rPr lang="en-US" sz="3200" b="1" dirty="0" smtClean="0"/>
              <a:t>Sexism and machismo typical</a:t>
            </a:r>
          </a:p>
          <a:p>
            <a:r>
              <a:rPr lang="en-US" sz="3200" b="1" dirty="0" smtClean="0"/>
              <a:t>More </a:t>
            </a:r>
            <a:r>
              <a:rPr lang="en-US" sz="3200" b="1" dirty="0"/>
              <a:t>urban men beginning to share household duties</a:t>
            </a:r>
          </a:p>
          <a:p>
            <a:r>
              <a:rPr lang="en-US" sz="3200" b="1" dirty="0" smtClean="0"/>
              <a:t>Some signs that the new generation is taking up the baton for gender equality</a:t>
            </a:r>
            <a:endParaRPr lang="en-US" sz="3200" b="1" dirty="0"/>
          </a:p>
        </p:txBody>
      </p:sp>
    </p:spTree>
    <p:extLst>
      <p:ext uri="{BB962C8B-B14F-4D97-AF65-F5344CB8AC3E}">
        <p14:creationId xmlns:p14="http://schemas.microsoft.com/office/powerpoint/2010/main" val="35496956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ctr"/>
            <a:r>
              <a:rPr lang="en-US" b="1" dirty="0" smtClean="0"/>
              <a:t>Geographic Regions</a:t>
            </a:r>
            <a:endParaRPr lang="en-US" b="1" dirty="0"/>
          </a:p>
        </p:txBody>
      </p:sp>
      <p:sp>
        <p:nvSpPr>
          <p:cNvPr id="9" name="Content Placeholder 8"/>
          <p:cNvSpPr>
            <a:spLocks noGrp="1"/>
          </p:cNvSpPr>
          <p:nvPr>
            <p:ph sz="half" idx="1"/>
          </p:nvPr>
        </p:nvSpPr>
        <p:spPr>
          <a:xfrm>
            <a:off x="684196" y="1825625"/>
            <a:ext cx="4954604" cy="4351338"/>
          </a:xfrm>
          <a:ln>
            <a:solidFill>
              <a:srgbClr val="00B050"/>
            </a:solidFill>
          </a:ln>
        </p:spPr>
        <p:txBody>
          <a:bodyPr>
            <a:normAutofit/>
          </a:bodyPr>
          <a:lstStyle/>
          <a:p>
            <a:pPr marL="0" indent="0">
              <a:buNone/>
            </a:pPr>
            <a:r>
              <a:rPr lang="en-US" b="1" dirty="0" smtClean="0"/>
              <a:t>Costa           Coastal Plains</a:t>
            </a:r>
          </a:p>
          <a:p>
            <a:pPr marL="0" indent="0">
              <a:buNone/>
            </a:pPr>
            <a:r>
              <a:rPr lang="en-US" b="1" i="1" dirty="0" smtClean="0"/>
              <a:t>Sierra          Central Highlands</a:t>
            </a:r>
          </a:p>
          <a:p>
            <a:pPr marL="0" indent="0">
              <a:buNone/>
            </a:pPr>
            <a:r>
              <a:rPr lang="en-US" b="1" i="1" dirty="0" err="1" smtClean="0"/>
              <a:t>Oriente</a:t>
            </a:r>
            <a:r>
              <a:rPr lang="en-US" b="1" i="1" dirty="0" smtClean="0"/>
              <a:t>       Rain Forest</a:t>
            </a:r>
          </a:p>
          <a:p>
            <a:pPr marL="0" indent="0">
              <a:buNone/>
            </a:pPr>
            <a:r>
              <a:rPr lang="en-US" b="1" i="1" dirty="0" smtClean="0"/>
              <a:t>Galápagos  Islands  ___________________________</a:t>
            </a:r>
            <a:endParaRPr lang="en-US" b="1" i="1" dirty="0"/>
          </a:p>
          <a:p>
            <a:pPr marL="0" indent="0">
              <a:buNone/>
            </a:pPr>
            <a:r>
              <a:rPr lang="en-US" b="1" i="1" dirty="0" smtClean="0"/>
              <a:t>Temperature Range</a:t>
            </a:r>
          </a:p>
          <a:p>
            <a:pPr marL="0" indent="0">
              <a:buNone/>
            </a:pPr>
            <a:r>
              <a:rPr lang="en-US" b="1" i="1" dirty="0" smtClean="0"/>
              <a:t>100 ⁰ F    to   55 </a:t>
            </a:r>
            <a:r>
              <a:rPr lang="en-US" b="1" i="1" dirty="0"/>
              <a:t>⁰ F </a:t>
            </a:r>
            <a:r>
              <a:rPr lang="en-US" b="1" i="1" dirty="0" smtClean="0"/>
              <a:t>  Mainland</a:t>
            </a:r>
          </a:p>
          <a:p>
            <a:pPr marL="0" indent="0">
              <a:buNone/>
            </a:pPr>
            <a:r>
              <a:rPr lang="en-US" b="1" i="1" dirty="0" smtClean="0"/>
              <a:t> </a:t>
            </a:r>
            <a:r>
              <a:rPr lang="en-US" b="1" i="1" dirty="0"/>
              <a:t>88 ⁰ </a:t>
            </a:r>
            <a:r>
              <a:rPr lang="en-US" b="1" i="1" dirty="0" smtClean="0"/>
              <a:t>F     to   </a:t>
            </a:r>
            <a:r>
              <a:rPr lang="en-US" b="1" i="1" dirty="0"/>
              <a:t>61 ⁰ F   </a:t>
            </a:r>
            <a:r>
              <a:rPr lang="en-US" b="1" i="1" dirty="0" smtClean="0"/>
              <a:t>Galápagos</a:t>
            </a:r>
          </a:p>
          <a:p>
            <a:pPr marL="0" indent="0">
              <a:buNone/>
            </a:pPr>
            <a:endParaRPr lang="en-US" b="1" i="1" dirty="0" smtClean="0"/>
          </a:p>
          <a:p>
            <a:pPr marL="0" indent="0">
              <a:buNone/>
            </a:pPr>
            <a:endParaRPr lang="en-US" b="1" i="1" dirty="0" smtClean="0"/>
          </a:p>
          <a:p>
            <a:pPr marL="0" indent="0">
              <a:buNone/>
            </a:pPr>
            <a:endParaRPr lang="en-US" b="1" i="1"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6000" y="1884998"/>
            <a:ext cx="5550940" cy="4232592"/>
          </a:xfrm>
        </p:spPr>
      </p:pic>
    </p:spTree>
    <p:extLst>
      <p:ext uri="{BB962C8B-B14F-4D97-AF65-F5344CB8AC3E}">
        <p14:creationId xmlns:p14="http://schemas.microsoft.com/office/powerpoint/2010/main" val="5563138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Living in a Traditional Roles Society</a:t>
            </a:r>
            <a:br>
              <a:rPr lang="en-US" b="1" dirty="0" smtClean="0"/>
            </a:br>
            <a:r>
              <a:rPr lang="en-US" b="1" dirty="0" smtClean="0"/>
              <a:t>- Women -</a:t>
            </a:r>
            <a:endParaRPr lang="en-US" b="1" dirty="0"/>
          </a:p>
        </p:txBody>
      </p:sp>
      <p:sp>
        <p:nvSpPr>
          <p:cNvPr id="7" name="Content Placeholder 6"/>
          <p:cNvSpPr>
            <a:spLocks noGrp="1"/>
          </p:cNvSpPr>
          <p:nvPr>
            <p:ph idx="1"/>
          </p:nvPr>
        </p:nvSpPr>
        <p:spPr>
          <a:ln>
            <a:solidFill>
              <a:srgbClr val="7030A0"/>
            </a:solidFill>
          </a:ln>
        </p:spPr>
        <p:txBody>
          <a:bodyPr>
            <a:normAutofit/>
          </a:bodyPr>
          <a:lstStyle/>
          <a:p>
            <a:r>
              <a:rPr lang="en-US" b="1" dirty="0" smtClean="0"/>
              <a:t>Responsible for child rearing and housework</a:t>
            </a:r>
          </a:p>
          <a:p>
            <a:r>
              <a:rPr lang="en-US" b="1" dirty="0" smtClean="0"/>
              <a:t>Teenage pregnancies &amp; single mothers common</a:t>
            </a:r>
          </a:p>
          <a:p>
            <a:r>
              <a:rPr lang="en-US" b="1" dirty="0" smtClean="0"/>
              <a:t>Limited access to education and employment </a:t>
            </a:r>
          </a:p>
          <a:p>
            <a:r>
              <a:rPr lang="en-US" b="1" dirty="0" smtClean="0"/>
              <a:t>Not usually financially independent; and few own land</a:t>
            </a:r>
          </a:p>
          <a:p>
            <a:r>
              <a:rPr lang="en-US" b="1" dirty="0" smtClean="0"/>
              <a:t>Violence against women a persistent problem </a:t>
            </a:r>
          </a:p>
          <a:p>
            <a:r>
              <a:rPr lang="en-US" b="1" dirty="0" smtClean="0"/>
              <a:t>Childlessness grounds for divorce</a:t>
            </a:r>
          </a:p>
          <a:p>
            <a:r>
              <a:rPr lang="en-US" b="1" dirty="0" smtClean="0"/>
              <a:t>More urban  women beginning to work outside the home </a:t>
            </a:r>
          </a:p>
          <a:p>
            <a:r>
              <a:rPr lang="en-US" b="1" dirty="0" smtClean="0"/>
              <a:t>Rural women receive 65% of pay for same work as men</a:t>
            </a:r>
            <a:endParaRPr lang="en-US" b="1" dirty="0"/>
          </a:p>
        </p:txBody>
      </p:sp>
    </p:spTree>
    <p:extLst>
      <p:ext uri="{BB962C8B-B14F-4D97-AF65-F5344CB8AC3E}">
        <p14:creationId xmlns:p14="http://schemas.microsoft.com/office/powerpoint/2010/main" val="15458032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Economy</a:t>
            </a:r>
            <a:br>
              <a:rPr lang="en-US" b="1" dirty="0" smtClean="0"/>
            </a:br>
            <a:r>
              <a:rPr lang="en-US" b="1" dirty="0" smtClean="0"/>
              <a:t>Overall </a:t>
            </a:r>
            <a:endParaRPr lang="en-US" b="1" dirty="0"/>
          </a:p>
        </p:txBody>
      </p:sp>
      <p:sp>
        <p:nvSpPr>
          <p:cNvPr id="4" name="Content Placeholder 3"/>
          <p:cNvSpPr>
            <a:spLocks noGrp="1"/>
          </p:cNvSpPr>
          <p:nvPr>
            <p:ph sz="half" idx="1"/>
          </p:nvPr>
        </p:nvSpPr>
        <p:spPr>
          <a:ln>
            <a:solidFill>
              <a:srgbClr val="00B050"/>
            </a:solidFill>
          </a:ln>
        </p:spPr>
        <p:txBody>
          <a:bodyPr>
            <a:normAutofit lnSpcReduction="10000"/>
          </a:bodyPr>
          <a:lstStyle/>
          <a:p>
            <a:pPr marL="0" indent="0" eaLnBrk="0" fontAlgn="base" hangingPunct="0">
              <a:lnSpc>
                <a:spcPct val="100000"/>
              </a:lnSpc>
              <a:spcBef>
                <a:spcPct val="0"/>
              </a:spcBef>
              <a:spcAft>
                <a:spcPct val="0"/>
              </a:spcAft>
              <a:buNone/>
            </a:pPr>
            <a:r>
              <a:rPr lang="en-US" sz="3200" b="1" dirty="0"/>
              <a:t>Labor Force     7.214 million </a:t>
            </a:r>
          </a:p>
          <a:p>
            <a:pPr marL="0" lvl="0" indent="0" eaLnBrk="0" fontAlgn="base" hangingPunct="0">
              <a:lnSpc>
                <a:spcPct val="100000"/>
              </a:lnSpc>
              <a:spcBef>
                <a:spcPct val="0"/>
              </a:spcBef>
              <a:spcAft>
                <a:spcPct val="0"/>
              </a:spcAft>
              <a:buNone/>
            </a:pPr>
            <a:endParaRPr lang="en-US" altLang="en-US" sz="3200" b="1" dirty="0" smtClean="0"/>
          </a:p>
          <a:p>
            <a:pPr marL="0" lvl="0" indent="0" eaLnBrk="0" fontAlgn="base" hangingPunct="0">
              <a:lnSpc>
                <a:spcPct val="100000"/>
              </a:lnSpc>
              <a:spcBef>
                <a:spcPct val="0"/>
              </a:spcBef>
              <a:spcAft>
                <a:spcPct val="0"/>
              </a:spcAft>
              <a:buNone/>
            </a:pPr>
            <a:r>
              <a:rPr lang="en-US" altLang="en-US" sz="3200" b="1" dirty="0" smtClean="0"/>
              <a:t>Labor Force by Occupation</a:t>
            </a:r>
            <a:r>
              <a:rPr lang="en-US" altLang="en-US" sz="3200" b="1" dirty="0"/>
              <a:t> </a:t>
            </a:r>
            <a:r>
              <a:rPr lang="en-US" altLang="en-US" b="1" dirty="0"/>
              <a:t>  </a:t>
            </a:r>
          </a:p>
          <a:p>
            <a:pPr marL="457200" lvl="1" indent="0" eaLnBrk="0" fontAlgn="base" hangingPunct="0">
              <a:lnSpc>
                <a:spcPct val="100000"/>
              </a:lnSpc>
              <a:spcBef>
                <a:spcPct val="0"/>
              </a:spcBef>
              <a:spcAft>
                <a:spcPct val="0"/>
              </a:spcAft>
              <a:buNone/>
            </a:pPr>
            <a:r>
              <a:rPr lang="en-US" altLang="en-US" sz="2800" b="1" dirty="0" smtClean="0"/>
              <a:t>agriculture          27.8 %</a:t>
            </a:r>
            <a:endParaRPr lang="en-US" altLang="en-US" sz="2800" b="1" dirty="0"/>
          </a:p>
          <a:p>
            <a:pPr marL="457200" lvl="1" indent="0" eaLnBrk="0" fontAlgn="base" hangingPunct="0">
              <a:lnSpc>
                <a:spcPct val="100000"/>
              </a:lnSpc>
              <a:spcBef>
                <a:spcPct val="0"/>
              </a:spcBef>
              <a:spcAft>
                <a:spcPct val="0"/>
              </a:spcAft>
              <a:buNone/>
            </a:pPr>
            <a:r>
              <a:rPr lang="en-US" altLang="en-US" sz="2800" b="1" dirty="0" smtClean="0"/>
              <a:t>industry               17.8</a:t>
            </a:r>
            <a:r>
              <a:rPr lang="en-US" altLang="en-US" sz="2800" b="1" dirty="0"/>
              <a:t>%</a:t>
            </a:r>
          </a:p>
          <a:p>
            <a:pPr marL="457200" lvl="1" indent="0" eaLnBrk="0" fontAlgn="base" hangingPunct="0">
              <a:lnSpc>
                <a:spcPct val="100000"/>
              </a:lnSpc>
              <a:spcBef>
                <a:spcPct val="0"/>
              </a:spcBef>
              <a:spcAft>
                <a:spcPct val="0"/>
              </a:spcAft>
              <a:buNone/>
            </a:pPr>
            <a:r>
              <a:rPr lang="en-US" altLang="en-US" sz="2800" b="1" dirty="0" smtClean="0"/>
              <a:t>services                54.4</a:t>
            </a:r>
            <a:r>
              <a:rPr lang="en-US" altLang="en-US" sz="2800" b="1" dirty="0"/>
              <a:t>% </a:t>
            </a:r>
          </a:p>
          <a:p>
            <a:endParaRPr lang="en-US" b="1" dirty="0" smtClean="0"/>
          </a:p>
          <a:p>
            <a:pPr marL="0" indent="0">
              <a:buNone/>
            </a:pPr>
            <a:r>
              <a:rPr lang="en-US" b="1" dirty="0" smtClean="0"/>
              <a:t>Unemployment  Rate        5%</a:t>
            </a:r>
          </a:p>
          <a:p>
            <a:pPr marL="0" indent="0">
              <a:buNone/>
            </a:pPr>
            <a:r>
              <a:rPr lang="en-US" b="1" dirty="0" smtClean="0"/>
              <a:t>Population in Poverty      25%</a:t>
            </a:r>
          </a:p>
          <a:p>
            <a:endParaRPr lang="en-US" dirty="0"/>
          </a:p>
        </p:txBody>
      </p:sp>
      <p:sp>
        <p:nvSpPr>
          <p:cNvPr id="5" name="Content Placeholder 4"/>
          <p:cNvSpPr>
            <a:spLocks noGrp="1"/>
          </p:cNvSpPr>
          <p:nvPr>
            <p:ph sz="half" idx="2"/>
          </p:nvPr>
        </p:nvSpPr>
        <p:spPr>
          <a:ln>
            <a:solidFill>
              <a:srgbClr val="C00000"/>
            </a:solidFill>
          </a:ln>
        </p:spPr>
        <p:txBody>
          <a:bodyPr>
            <a:normAutofit lnSpcReduction="10000"/>
          </a:bodyPr>
          <a:lstStyle/>
          <a:p>
            <a:pPr marL="0" indent="0">
              <a:buNone/>
            </a:pPr>
            <a:r>
              <a:rPr lang="en-US" b="1" dirty="0" smtClean="0"/>
              <a:t>GDP </a:t>
            </a:r>
            <a:r>
              <a:rPr lang="en-US" b="1" dirty="0"/>
              <a:t>p</a:t>
            </a:r>
            <a:r>
              <a:rPr lang="en-US" b="1" dirty="0" smtClean="0"/>
              <a:t>er </a:t>
            </a:r>
            <a:r>
              <a:rPr lang="en-US" b="1" dirty="0"/>
              <a:t>c</a:t>
            </a:r>
            <a:r>
              <a:rPr lang="en-US" b="1" dirty="0" smtClean="0"/>
              <a:t>apita                $11,200</a:t>
            </a:r>
          </a:p>
          <a:p>
            <a:pPr marL="0" indent="0">
              <a:buNone/>
            </a:pPr>
            <a:endParaRPr lang="en-US" b="1" dirty="0" smtClean="0"/>
          </a:p>
          <a:p>
            <a:pPr marL="0" indent="0">
              <a:buNone/>
            </a:pPr>
            <a:r>
              <a:rPr lang="en-US" b="1" dirty="0" smtClean="0"/>
              <a:t>Gross National Savings         27%</a:t>
            </a:r>
          </a:p>
          <a:p>
            <a:pPr marL="0" indent="0">
              <a:buNone/>
            </a:pPr>
            <a:endParaRPr lang="en-US" b="1" dirty="0" smtClean="0"/>
          </a:p>
          <a:p>
            <a:pPr marL="0" indent="0">
              <a:buNone/>
            </a:pPr>
            <a:r>
              <a:rPr lang="en-US" b="1" dirty="0" smtClean="0"/>
              <a:t>Public </a:t>
            </a:r>
            <a:r>
              <a:rPr lang="en-US" b="1" dirty="0"/>
              <a:t>Debt      </a:t>
            </a:r>
            <a:r>
              <a:rPr lang="en-US" b="1" dirty="0" smtClean="0"/>
              <a:t>         </a:t>
            </a:r>
            <a:r>
              <a:rPr lang="en-US" b="1" dirty="0"/>
              <a:t>30% of </a:t>
            </a:r>
            <a:r>
              <a:rPr lang="en-US" b="1" dirty="0" smtClean="0"/>
              <a:t>GDP </a:t>
            </a:r>
          </a:p>
          <a:p>
            <a:pPr marL="0" indent="0">
              <a:buNone/>
            </a:pPr>
            <a:endParaRPr lang="en-US" b="1" dirty="0" smtClean="0"/>
          </a:p>
          <a:p>
            <a:pPr marL="0" indent="0">
              <a:buNone/>
            </a:pPr>
            <a:r>
              <a:rPr lang="en-US" b="1" dirty="0" smtClean="0"/>
              <a:t>Inflation  Rate                       </a:t>
            </a:r>
            <a:r>
              <a:rPr lang="en-US" b="1" dirty="0"/>
              <a:t>3.6</a:t>
            </a:r>
            <a:r>
              <a:rPr lang="en-US" b="1" dirty="0" smtClean="0"/>
              <a:t>%</a:t>
            </a:r>
          </a:p>
          <a:p>
            <a:pPr marL="0" indent="0">
              <a:buNone/>
            </a:pPr>
            <a:endParaRPr lang="en-US" b="1" dirty="0"/>
          </a:p>
          <a:p>
            <a:pPr marL="0" indent="0">
              <a:buNone/>
            </a:pPr>
            <a:endParaRPr lang="en-US" dirty="0"/>
          </a:p>
        </p:txBody>
      </p:sp>
      <p:sp>
        <p:nvSpPr>
          <p:cNvPr id="6" name="Rectangle 1"/>
          <p:cNvSpPr>
            <a:spLocks noChangeArrowheads="1"/>
          </p:cNvSpPr>
          <p:nvPr/>
        </p:nvSpPr>
        <p:spPr bwMode="auto">
          <a:xfrm>
            <a:off x="0" y="-184666"/>
            <a:ext cx="1219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026" name="Picture 2" descr="https://www.cia.gov/library/publications/the-world-factbook/graphics/field_listing_on.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549275"/>
            <a:ext cx="200025" cy="142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94280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Economy</a:t>
            </a:r>
            <a:br>
              <a:rPr lang="en-US" b="1" dirty="0" smtClean="0"/>
            </a:br>
            <a:r>
              <a:rPr lang="en-US" b="1" dirty="0" smtClean="0"/>
              <a:t>Exports  &amp; Imports</a:t>
            </a:r>
            <a:endParaRPr lang="en-US" b="1" dirty="0"/>
          </a:p>
        </p:txBody>
      </p:sp>
      <p:sp>
        <p:nvSpPr>
          <p:cNvPr id="4" name="Text Placeholder 3"/>
          <p:cNvSpPr>
            <a:spLocks noGrp="1"/>
          </p:cNvSpPr>
          <p:nvPr>
            <p:ph type="body" idx="1"/>
          </p:nvPr>
        </p:nvSpPr>
        <p:spPr/>
        <p:txBody>
          <a:bodyPr>
            <a:normAutofit/>
          </a:bodyPr>
          <a:lstStyle/>
          <a:p>
            <a:r>
              <a:rPr lang="en-US" sz="3600" dirty="0" smtClean="0"/>
              <a:t>Exports</a:t>
            </a:r>
            <a:endParaRPr lang="en-US" sz="3600" dirty="0"/>
          </a:p>
        </p:txBody>
      </p:sp>
      <p:sp>
        <p:nvSpPr>
          <p:cNvPr id="5" name="Content Placeholder 4"/>
          <p:cNvSpPr>
            <a:spLocks noGrp="1"/>
          </p:cNvSpPr>
          <p:nvPr>
            <p:ph sz="half" idx="2"/>
          </p:nvPr>
        </p:nvSpPr>
        <p:spPr>
          <a:ln>
            <a:solidFill>
              <a:srgbClr val="00B050"/>
            </a:solidFill>
          </a:ln>
        </p:spPr>
        <p:txBody>
          <a:bodyPr>
            <a:normAutofit lnSpcReduction="10000"/>
          </a:bodyPr>
          <a:lstStyle/>
          <a:p>
            <a:pPr marL="0" indent="0">
              <a:buNone/>
            </a:pPr>
            <a:r>
              <a:rPr lang="en-US" b="1" dirty="0" smtClean="0"/>
              <a:t>Commodities: </a:t>
            </a:r>
          </a:p>
          <a:p>
            <a:pPr marL="0" indent="0">
              <a:buNone/>
            </a:pPr>
            <a:r>
              <a:rPr lang="en-US" b="1" dirty="0" smtClean="0"/>
              <a:t>petroleum, bananas, cut flowers, shrimp, cacao, coffee, wood, fish</a:t>
            </a:r>
          </a:p>
          <a:p>
            <a:pPr marL="0" indent="0">
              <a:buNone/>
            </a:pPr>
            <a:endParaRPr lang="en-US" sz="1600" b="1" dirty="0" smtClean="0"/>
          </a:p>
          <a:p>
            <a:pPr marL="0" indent="0">
              <a:buNone/>
            </a:pPr>
            <a:r>
              <a:rPr lang="en-US" b="1" dirty="0"/>
              <a:t>Major Destinations:</a:t>
            </a:r>
          </a:p>
          <a:p>
            <a:pPr marL="0" indent="0">
              <a:buNone/>
            </a:pPr>
            <a:r>
              <a:rPr lang="en-US" b="1" dirty="0" smtClean="0"/>
              <a:t>USA      </a:t>
            </a:r>
            <a:r>
              <a:rPr lang="en-US" b="1" dirty="0"/>
              <a:t>44.6%</a:t>
            </a:r>
          </a:p>
          <a:p>
            <a:pPr marL="0" indent="0">
              <a:buNone/>
            </a:pPr>
            <a:r>
              <a:rPr lang="en-US" b="1" dirty="0"/>
              <a:t>Chile </a:t>
            </a:r>
            <a:r>
              <a:rPr lang="en-US" b="1" dirty="0" smtClean="0"/>
              <a:t>      9.9</a:t>
            </a:r>
            <a:r>
              <a:rPr lang="en-US" b="1" dirty="0"/>
              <a:t>%</a:t>
            </a:r>
          </a:p>
          <a:p>
            <a:pPr marL="0" indent="0">
              <a:buNone/>
            </a:pPr>
            <a:r>
              <a:rPr lang="en-US" b="1" dirty="0"/>
              <a:t>Peru </a:t>
            </a:r>
            <a:r>
              <a:rPr lang="en-US" b="1" dirty="0" smtClean="0"/>
              <a:t>       7.5</a:t>
            </a:r>
            <a:r>
              <a:rPr lang="en-US" b="1" dirty="0"/>
              <a:t>%</a:t>
            </a:r>
          </a:p>
        </p:txBody>
      </p:sp>
      <p:sp>
        <p:nvSpPr>
          <p:cNvPr id="6" name="Text Placeholder 5"/>
          <p:cNvSpPr>
            <a:spLocks noGrp="1"/>
          </p:cNvSpPr>
          <p:nvPr>
            <p:ph type="body" sz="quarter" idx="3"/>
          </p:nvPr>
        </p:nvSpPr>
        <p:spPr/>
        <p:txBody>
          <a:bodyPr>
            <a:normAutofit/>
          </a:bodyPr>
          <a:lstStyle/>
          <a:p>
            <a:r>
              <a:rPr lang="en-US" sz="3600" dirty="0" smtClean="0"/>
              <a:t>Imports</a:t>
            </a:r>
            <a:endParaRPr lang="en-US" sz="3600" dirty="0"/>
          </a:p>
        </p:txBody>
      </p:sp>
      <p:sp>
        <p:nvSpPr>
          <p:cNvPr id="7" name="Content Placeholder 6"/>
          <p:cNvSpPr>
            <a:spLocks noGrp="1"/>
          </p:cNvSpPr>
          <p:nvPr>
            <p:ph sz="quarter" idx="4"/>
          </p:nvPr>
        </p:nvSpPr>
        <p:spPr>
          <a:ln>
            <a:solidFill>
              <a:schemeClr val="accent6">
                <a:lumMod val="75000"/>
              </a:schemeClr>
            </a:solidFill>
          </a:ln>
        </p:spPr>
        <p:txBody>
          <a:bodyPr/>
          <a:lstStyle/>
          <a:p>
            <a:pPr marL="0" indent="0">
              <a:buNone/>
            </a:pPr>
            <a:r>
              <a:rPr lang="en-US" b="1" dirty="0" smtClean="0"/>
              <a:t>Commodities: </a:t>
            </a:r>
          </a:p>
          <a:p>
            <a:pPr marL="0" indent="0">
              <a:buNone/>
            </a:pPr>
            <a:r>
              <a:rPr lang="en-US" b="1" dirty="0"/>
              <a:t>industrial materials, fuels and lubricants, nondurable consumer </a:t>
            </a:r>
            <a:r>
              <a:rPr lang="en-US" b="1" dirty="0" smtClean="0"/>
              <a:t>goods</a:t>
            </a:r>
          </a:p>
          <a:p>
            <a:pPr marL="0" indent="0">
              <a:buNone/>
            </a:pPr>
            <a:r>
              <a:rPr lang="en-US" b="1" dirty="0" smtClean="0"/>
              <a:t>Major Suppliers:</a:t>
            </a:r>
          </a:p>
          <a:p>
            <a:pPr marL="0" indent="0">
              <a:buNone/>
            </a:pPr>
            <a:r>
              <a:rPr lang="en-US" b="1" dirty="0" smtClean="0"/>
              <a:t>USA </a:t>
            </a:r>
            <a:r>
              <a:rPr lang="en-US" b="1" dirty="0"/>
              <a:t>29.2%, China 12.9%, Colombia 8.5%, Panama 6.8%, Peru 4.1% </a:t>
            </a:r>
          </a:p>
        </p:txBody>
      </p:sp>
    </p:spTree>
    <p:extLst>
      <p:ext uri="{BB962C8B-B14F-4D97-AF65-F5344CB8AC3E}">
        <p14:creationId xmlns:p14="http://schemas.microsoft.com/office/powerpoint/2010/main" val="2512109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smtClean="0"/>
              <a:t>Panama Hats</a:t>
            </a:r>
            <a:endParaRPr lang="en-US" sz="5400" b="1" dirty="0"/>
          </a:p>
        </p:txBody>
      </p:sp>
      <p:sp>
        <p:nvSpPr>
          <p:cNvPr id="4" name="Content Placeholder 3"/>
          <p:cNvSpPr>
            <a:spLocks noGrp="1"/>
          </p:cNvSpPr>
          <p:nvPr>
            <p:ph idx="1"/>
          </p:nvPr>
        </p:nvSpPr>
        <p:spPr/>
        <p:txBody>
          <a:bodyPr>
            <a:normAutofit fontScale="92500" lnSpcReduction="20000"/>
          </a:bodyPr>
          <a:lstStyle/>
          <a:p>
            <a:pPr marL="0" indent="0">
              <a:buNone/>
            </a:pPr>
            <a:r>
              <a:rPr lang="en-US" sz="2800" b="1" dirty="0" err="1" smtClean="0"/>
              <a:t>Toquillo</a:t>
            </a:r>
            <a:r>
              <a:rPr lang="en-US" sz="2800" b="1" dirty="0" smtClean="0"/>
              <a:t> </a:t>
            </a:r>
          </a:p>
          <a:p>
            <a:pPr marL="0" indent="0">
              <a:buNone/>
            </a:pPr>
            <a:r>
              <a:rPr lang="en-US" sz="2800" b="1" dirty="0" smtClean="0"/>
              <a:t>reeds</a:t>
            </a:r>
          </a:p>
          <a:p>
            <a:pPr marL="0" indent="0">
              <a:buNone/>
            </a:pPr>
            <a:r>
              <a:rPr lang="en-US" sz="2800" b="1" dirty="0" smtClean="0"/>
              <a:t>for sale in</a:t>
            </a:r>
          </a:p>
          <a:p>
            <a:pPr marL="0" indent="0">
              <a:buNone/>
            </a:pPr>
            <a:r>
              <a:rPr lang="en-US" sz="2800" b="1" dirty="0" smtClean="0"/>
              <a:t>the market</a:t>
            </a:r>
          </a:p>
          <a:p>
            <a:pPr marL="0" indent="0">
              <a:buNone/>
            </a:pPr>
            <a:endParaRPr lang="en-US" dirty="0" smtClean="0"/>
          </a:p>
          <a:p>
            <a:pPr marL="0" indent="0">
              <a:buNone/>
            </a:pPr>
            <a:endParaRPr lang="en-US" dirty="0"/>
          </a:p>
          <a:p>
            <a:pPr marL="0" indent="0">
              <a:buNone/>
            </a:pPr>
            <a:endParaRPr lang="en-US" dirty="0" smtClean="0"/>
          </a:p>
          <a:p>
            <a:pPr marL="0" indent="0">
              <a:buNone/>
            </a:pPr>
            <a:endParaRPr lang="en-US" sz="900" dirty="0"/>
          </a:p>
          <a:p>
            <a:pPr marL="0" indent="0">
              <a:buNone/>
            </a:pPr>
            <a:r>
              <a:rPr lang="en-US" b="1" dirty="0" smtClean="0"/>
              <a:t>                                          Best hats</a:t>
            </a:r>
          </a:p>
          <a:p>
            <a:pPr marL="0" indent="0">
              <a:buNone/>
            </a:pPr>
            <a:r>
              <a:rPr lang="en-US" b="1" dirty="0" smtClean="0"/>
              <a:t>                                          roll up </a:t>
            </a:r>
          </a:p>
          <a:p>
            <a:pPr marL="0" indent="0">
              <a:buNone/>
            </a:pPr>
            <a:r>
              <a:rPr lang="en-US" b="1" dirty="0" smtClean="0"/>
              <a:t>                               </a:t>
            </a:r>
            <a:endParaRPr lang="en-US" b="1" dirty="0"/>
          </a:p>
        </p:txBody>
      </p:sp>
      <p:sp>
        <p:nvSpPr>
          <p:cNvPr id="5" name="Text Placeholder 4"/>
          <p:cNvSpPr>
            <a:spLocks noGrp="1"/>
          </p:cNvSpPr>
          <p:nvPr>
            <p:ph type="body" sz="half" idx="2"/>
          </p:nvPr>
        </p:nvSpPr>
        <p:spPr>
          <a:ln>
            <a:solidFill>
              <a:srgbClr val="FF0000"/>
            </a:solidFill>
          </a:ln>
        </p:spPr>
        <p:txBody>
          <a:bodyPr/>
          <a:lstStyle/>
          <a:p>
            <a:pPr marL="342900" indent="-342900">
              <a:buFont typeface="Arial" panose="020B0604020202020204" pitchFamily="34" charset="0"/>
              <a:buChar char="•"/>
            </a:pPr>
            <a:r>
              <a:rPr lang="en-US" sz="2000" b="1" dirty="0" smtClean="0"/>
              <a:t>Traditional straw hats with brims</a:t>
            </a:r>
          </a:p>
          <a:p>
            <a:pPr marL="342900" indent="-342900">
              <a:buFont typeface="Arial" panose="020B0604020202020204" pitchFamily="34" charset="0"/>
              <a:buChar char="•"/>
            </a:pPr>
            <a:r>
              <a:rPr lang="en-US" sz="2000" b="1" dirty="0" smtClean="0"/>
              <a:t>Significant export product</a:t>
            </a:r>
          </a:p>
          <a:p>
            <a:pPr marL="342900" indent="-342900">
              <a:buFont typeface="Arial" panose="020B0604020202020204" pitchFamily="34" charset="0"/>
              <a:buChar char="•"/>
            </a:pPr>
            <a:r>
              <a:rPr lang="en-US" sz="2000" b="1" dirty="0" smtClean="0"/>
              <a:t>Woven from thick grass  - </a:t>
            </a:r>
            <a:r>
              <a:rPr lang="en-US" sz="2000" b="1" dirty="0" err="1" smtClean="0"/>
              <a:t>toquilla</a:t>
            </a:r>
            <a:r>
              <a:rPr lang="en-US" sz="2000" b="1" dirty="0" smtClean="0"/>
              <a:t> straw </a:t>
            </a:r>
          </a:p>
          <a:p>
            <a:pPr marL="342900" indent="-342900">
              <a:buFont typeface="Arial" panose="020B0604020202020204" pitchFamily="34" charset="0"/>
              <a:buChar char="•"/>
            </a:pPr>
            <a:r>
              <a:rPr lang="en-US" sz="2000" b="1" dirty="0" smtClean="0"/>
              <a:t>Up to 3 months to make a quality hat</a:t>
            </a:r>
          </a:p>
          <a:p>
            <a:pPr marL="342900" indent="-342900">
              <a:buFont typeface="Arial" panose="020B0604020202020204" pitchFamily="34" charset="0"/>
              <a:buChar char="•"/>
            </a:pPr>
            <a:r>
              <a:rPr lang="en-US" sz="2000" b="1" dirty="0" smtClean="0"/>
              <a:t>Best hats come from </a:t>
            </a:r>
            <a:r>
              <a:rPr lang="en-US" sz="2000" b="1" dirty="0" err="1" smtClean="0"/>
              <a:t>Montecristi</a:t>
            </a:r>
            <a:r>
              <a:rPr lang="en-US" sz="2000" b="1" dirty="0" smtClean="0"/>
              <a:t>, town along coast</a:t>
            </a:r>
          </a:p>
          <a:p>
            <a:pPr marL="342900" indent="-342900">
              <a:buFont typeface="Arial" panose="020B0604020202020204" pitchFamily="34" charset="0"/>
              <a:buChar char="•"/>
            </a:pPr>
            <a:r>
              <a:rPr lang="en-US" sz="2000" b="1" dirty="0" smtClean="0"/>
              <a:t>Custom made  ‘superfine’ costs up to $300</a:t>
            </a: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0821" y="1087653"/>
            <a:ext cx="4165144" cy="277928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0628" y="3574679"/>
            <a:ext cx="3220386" cy="2169735"/>
          </a:xfrm>
          <a:prstGeom prst="rect">
            <a:avLst/>
          </a:prstGeom>
        </p:spPr>
      </p:pic>
    </p:spTree>
    <p:extLst>
      <p:ext uri="{BB962C8B-B14F-4D97-AF65-F5344CB8AC3E}">
        <p14:creationId xmlns:p14="http://schemas.microsoft.com/office/powerpoint/2010/main" val="7082380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Some People at Work</a:t>
            </a:r>
            <a:endParaRPr lang="en-US" b="1" dirty="0"/>
          </a:p>
        </p:txBody>
      </p:sp>
      <p:sp>
        <p:nvSpPr>
          <p:cNvPr id="3" name="Content Placeholder 2"/>
          <p:cNvSpPr>
            <a:spLocks noGrp="1"/>
          </p:cNvSpPr>
          <p:nvPr>
            <p:ph idx="1"/>
          </p:nvPr>
        </p:nvSpPr>
        <p:spPr/>
        <p:txBody>
          <a:bodyPr/>
          <a:lstStyle/>
          <a:p>
            <a:pPr marL="0" indent="0">
              <a:buNone/>
            </a:pPr>
            <a:r>
              <a:rPr lang="en-US" b="1" dirty="0" smtClean="0"/>
              <a:t>Banana                                                               Gathering Gladioli</a:t>
            </a:r>
          </a:p>
          <a:p>
            <a:pPr marL="0" indent="0">
              <a:buNone/>
            </a:pPr>
            <a:r>
              <a:rPr lang="en-US" b="1" dirty="0" smtClean="0"/>
              <a:t>Harvesting</a:t>
            </a:r>
            <a:endParaRPr lang="en-US"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8524" y="1825625"/>
            <a:ext cx="2771775" cy="42862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2824" y="2727159"/>
            <a:ext cx="5048451" cy="3365634"/>
          </a:xfrm>
          <a:prstGeom prst="rect">
            <a:avLst/>
          </a:prstGeom>
        </p:spPr>
      </p:pic>
    </p:spTree>
    <p:extLst>
      <p:ext uri="{BB962C8B-B14F-4D97-AF65-F5344CB8AC3E}">
        <p14:creationId xmlns:p14="http://schemas.microsoft.com/office/powerpoint/2010/main" val="36791039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More </a:t>
            </a:r>
            <a:r>
              <a:rPr lang="en-US" b="1" dirty="0"/>
              <a:t>People at Work</a:t>
            </a:r>
          </a:p>
        </p:txBody>
      </p:sp>
      <p:sp>
        <p:nvSpPr>
          <p:cNvPr id="3" name="Content Placeholder 2"/>
          <p:cNvSpPr>
            <a:spLocks noGrp="1"/>
          </p:cNvSpPr>
          <p:nvPr>
            <p:ph idx="1"/>
          </p:nvPr>
        </p:nvSpPr>
        <p:spPr/>
        <p:txBody>
          <a:bodyPr/>
          <a:lstStyle/>
          <a:p>
            <a:pPr marL="0" indent="0">
              <a:buNone/>
            </a:pPr>
            <a:r>
              <a:rPr lang="en-US" b="1" dirty="0" smtClean="0"/>
              <a:t>   Digging  Potatoes    </a:t>
            </a:r>
            <a:r>
              <a:rPr lang="en-US" dirty="0" smtClean="0"/>
              <a:t>                                                      </a:t>
            </a:r>
            <a:r>
              <a:rPr lang="en-US" b="1" dirty="0" smtClean="0"/>
              <a:t>Harvesting Corn </a:t>
            </a:r>
            <a:endParaRPr lang="en-US"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5825" y="2366963"/>
            <a:ext cx="5238750" cy="35337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2230" y="2366963"/>
            <a:ext cx="4000500" cy="3810000"/>
          </a:xfrm>
          <a:prstGeom prst="rect">
            <a:avLst/>
          </a:prstGeom>
        </p:spPr>
      </p:pic>
    </p:spTree>
    <p:extLst>
      <p:ext uri="{BB962C8B-B14F-4D97-AF65-F5344CB8AC3E}">
        <p14:creationId xmlns:p14="http://schemas.microsoft.com/office/powerpoint/2010/main" val="2971195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smtClean="0"/>
              <a:t>Government</a:t>
            </a:r>
            <a:endParaRPr lang="en-US" sz="5400" b="1" dirty="0"/>
          </a:p>
        </p:txBody>
      </p:sp>
      <p:sp>
        <p:nvSpPr>
          <p:cNvPr id="3" name="Content Placeholder 2"/>
          <p:cNvSpPr>
            <a:spLocks noGrp="1"/>
          </p:cNvSpPr>
          <p:nvPr>
            <p:ph idx="1"/>
          </p:nvPr>
        </p:nvSpPr>
        <p:spPr/>
        <p:txBody>
          <a:bodyPr>
            <a:normAutofit/>
          </a:bodyPr>
          <a:lstStyle/>
          <a:p>
            <a:pPr marL="0" indent="0">
              <a:buNone/>
            </a:pPr>
            <a:r>
              <a:rPr lang="en-US" b="1" dirty="0" smtClean="0"/>
              <a:t>Rafael CORREA Delgado</a:t>
            </a:r>
          </a:p>
          <a:p>
            <a:pPr marL="0" indent="0">
              <a:buNone/>
            </a:pPr>
            <a:r>
              <a:rPr lang="en-US" b="1" dirty="0" smtClean="0"/>
              <a:t>President </a:t>
            </a:r>
          </a:p>
          <a:p>
            <a:pPr marL="0" indent="0">
              <a:buNone/>
            </a:pPr>
            <a:r>
              <a:rPr lang="en-US" b="1" dirty="0" smtClean="0"/>
              <a:t>since 2007</a:t>
            </a:r>
          </a:p>
          <a:p>
            <a:pPr marL="0" indent="0">
              <a:buNone/>
            </a:pPr>
            <a:endParaRPr lang="en-US" sz="1200" b="1" dirty="0" smtClean="0"/>
          </a:p>
          <a:p>
            <a:pPr marL="0" indent="0">
              <a:buNone/>
            </a:pPr>
            <a:r>
              <a:rPr lang="en-US" b="1" dirty="0" smtClean="0"/>
              <a:t>Born 1963</a:t>
            </a:r>
          </a:p>
          <a:p>
            <a:pPr marL="0" indent="0">
              <a:buNone/>
            </a:pPr>
            <a:endParaRPr lang="en-US" sz="1600" b="1" dirty="0" smtClean="0"/>
          </a:p>
          <a:p>
            <a:pPr marL="0" indent="0">
              <a:buNone/>
            </a:pPr>
            <a:r>
              <a:rPr lang="en-US" b="1" dirty="0" smtClean="0"/>
              <a:t>Politician</a:t>
            </a:r>
          </a:p>
          <a:p>
            <a:pPr marL="0" indent="0">
              <a:buNone/>
            </a:pPr>
            <a:r>
              <a:rPr lang="en-US" b="1" dirty="0" smtClean="0"/>
              <a:t>and </a:t>
            </a:r>
          </a:p>
          <a:p>
            <a:pPr marL="0" indent="0">
              <a:buNone/>
            </a:pPr>
            <a:r>
              <a:rPr lang="en-US" b="1" dirty="0" smtClean="0"/>
              <a:t>Economist</a:t>
            </a:r>
          </a:p>
          <a:p>
            <a:pPr marL="0" indent="0">
              <a:buNone/>
            </a:pPr>
            <a:endParaRPr lang="en-US" dirty="0"/>
          </a:p>
        </p:txBody>
      </p:sp>
      <p:sp>
        <p:nvSpPr>
          <p:cNvPr id="4" name="Text Placeholder 3"/>
          <p:cNvSpPr>
            <a:spLocks noGrp="1"/>
          </p:cNvSpPr>
          <p:nvPr>
            <p:ph type="body" sz="half" idx="2"/>
          </p:nvPr>
        </p:nvSpPr>
        <p:spPr>
          <a:ln>
            <a:solidFill>
              <a:srgbClr val="002060"/>
            </a:solidFill>
          </a:ln>
        </p:spPr>
        <p:txBody>
          <a:bodyPr>
            <a:noAutofit/>
          </a:bodyPr>
          <a:lstStyle/>
          <a:p>
            <a:r>
              <a:rPr lang="en-US" sz="2000" b="1" dirty="0"/>
              <a:t>Unitary Presidential Constitutional </a:t>
            </a:r>
            <a:r>
              <a:rPr lang="en-US" sz="2000" b="1" dirty="0" smtClean="0"/>
              <a:t>Republic                      Capital: Quito</a:t>
            </a:r>
          </a:p>
          <a:p>
            <a:r>
              <a:rPr lang="en-US" sz="2000" b="1" dirty="0" smtClean="0"/>
              <a:t>Voting compulsory</a:t>
            </a:r>
          </a:p>
          <a:p>
            <a:r>
              <a:rPr lang="en-US" sz="2000" b="1" dirty="0" smtClean="0"/>
              <a:t>Constitution last amended 2011 </a:t>
            </a:r>
          </a:p>
          <a:p>
            <a:r>
              <a:rPr lang="en-US" sz="2000" b="1" dirty="0" smtClean="0"/>
              <a:t>Civil Law: based on Chilean civil code</a:t>
            </a:r>
          </a:p>
          <a:p>
            <a:r>
              <a:rPr lang="en-US" sz="2000" b="1" dirty="0" smtClean="0"/>
              <a:t>Traditional law in indigenous communities </a:t>
            </a:r>
          </a:p>
          <a:p>
            <a:r>
              <a:rPr lang="en-US" sz="2000" b="1" dirty="0" smtClean="0"/>
              <a:t>Chief of State &amp; Head of Government: The President </a:t>
            </a:r>
          </a:p>
          <a:p>
            <a:r>
              <a:rPr lang="en-US" sz="2000" b="1" dirty="0"/>
              <a:t>National Assembly: 137 seats</a:t>
            </a:r>
          </a:p>
          <a:p>
            <a:endParaRPr lang="en-US" sz="2000"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9527" y="1613916"/>
            <a:ext cx="3374073" cy="4202254"/>
          </a:xfrm>
          <a:prstGeom prst="rect">
            <a:avLst/>
          </a:prstGeom>
        </p:spPr>
      </p:pic>
    </p:spTree>
    <p:extLst>
      <p:ext uri="{BB962C8B-B14F-4D97-AF65-F5344CB8AC3E}">
        <p14:creationId xmlns:p14="http://schemas.microsoft.com/office/powerpoint/2010/main" val="18161834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dirty="0" smtClean="0"/>
              <a:t>Currency of Ecuador</a:t>
            </a:r>
            <a:endParaRPr lang="en-US" sz="4400" b="1" dirty="0"/>
          </a:p>
        </p:txBody>
      </p:sp>
      <p:sp>
        <p:nvSpPr>
          <p:cNvPr id="4" name="Content Placeholder 3"/>
          <p:cNvSpPr>
            <a:spLocks noGrp="1"/>
          </p:cNvSpPr>
          <p:nvPr>
            <p:ph idx="1"/>
          </p:nvPr>
        </p:nvSpPr>
        <p:spPr/>
        <p:txBody>
          <a:bodyPr/>
          <a:lstStyle/>
          <a:p>
            <a:pPr marL="0" indent="0">
              <a:buNone/>
            </a:pPr>
            <a:r>
              <a:rPr lang="en-US" b="1" dirty="0" smtClean="0"/>
              <a:t>U S Dollar is official currency</a:t>
            </a:r>
            <a:endParaRPr lang="en-US" b="1" dirty="0"/>
          </a:p>
        </p:txBody>
      </p:sp>
      <p:sp>
        <p:nvSpPr>
          <p:cNvPr id="5" name="Text Placeholder 4"/>
          <p:cNvSpPr>
            <a:spLocks noGrp="1"/>
          </p:cNvSpPr>
          <p:nvPr>
            <p:ph type="body" sz="half" idx="2"/>
          </p:nvPr>
        </p:nvSpPr>
        <p:spPr>
          <a:ln>
            <a:solidFill>
              <a:srgbClr val="00B050"/>
            </a:solidFill>
          </a:ln>
        </p:spPr>
        <p:txBody>
          <a:bodyPr>
            <a:normAutofit/>
          </a:bodyPr>
          <a:lstStyle/>
          <a:p>
            <a:r>
              <a:rPr lang="en-US" sz="2200" b="1" dirty="0" smtClean="0"/>
              <a:t>Centavo Coins issued by Ecuador used alongside            US Coins </a:t>
            </a:r>
          </a:p>
          <a:p>
            <a:endParaRPr lang="en-US" sz="2200" b="1" dirty="0"/>
          </a:p>
          <a:p>
            <a:endParaRPr lang="en-US" sz="2200" b="1" dirty="0" smtClean="0"/>
          </a:p>
          <a:p>
            <a:endParaRPr lang="en-US" sz="2200" b="1" dirty="0"/>
          </a:p>
          <a:p>
            <a:endParaRPr lang="en-US" sz="2200" b="1" dirty="0" smtClean="0"/>
          </a:p>
          <a:p>
            <a:endParaRPr lang="en-US" sz="2200" b="1" dirty="0"/>
          </a:p>
          <a:p>
            <a:r>
              <a:rPr lang="en-US" sz="2200" b="1" dirty="0" smtClean="0"/>
              <a:t>1, 5, 10, 25, 50  denominations</a:t>
            </a:r>
            <a:endParaRPr lang="en-US" sz="2200"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3230" y="1915991"/>
            <a:ext cx="4691506" cy="409440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317" y="3180161"/>
            <a:ext cx="3750340" cy="1893325"/>
          </a:xfrm>
          <a:prstGeom prst="rect">
            <a:avLst/>
          </a:prstGeom>
        </p:spPr>
      </p:pic>
    </p:spTree>
    <p:extLst>
      <p:ext uri="{BB962C8B-B14F-4D97-AF65-F5344CB8AC3E}">
        <p14:creationId xmlns:p14="http://schemas.microsoft.com/office/powerpoint/2010/main" val="85562390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Education</a:t>
            </a:r>
            <a:endParaRPr lang="en-US" b="1" dirty="0"/>
          </a:p>
        </p:txBody>
      </p:sp>
      <p:sp>
        <p:nvSpPr>
          <p:cNvPr id="3" name="Content Placeholder 2"/>
          <p:cNvSpPr>
            <a:spLocks noGrp="1"/>
          </p:cNvSpPr>
          <p:nvPr>
            <p:ph idx="1"/>
          </p:nvPr>
        </p:nvSpPr>
        <p:spPr>
          <a:ln>
            <a:solidFill>
              <a:srgbClr val="7030A0"/>
            </a:solidFill>
          </a:ln>
        </p:spPr>
        <p:txBody>
          <a:bodyPr>
            <a:normAutofit lnSpcReduction="10000"/>
          </a:bodyPr>
          <a:lstStyle/>
          <a:p>
            <a:r>
              <a:rPr lang="en-US" b="1" dirty="0" smtClean="0"/>
              <a:t>Network of public education greatly expanded to promote universal literacy</a:t>
            </a:r>
          </a:p>
          <a:p>
            <a:r>
              <a:rPr lang="en-US" b="1" dirty="0" smtClean="0"/>
              <a:t>Primary education free and compulsory from 6 years of age</a:t>
            </a:r>
          </a:p>
          <a:p>
            <a:r>
              <a:rPr lang="en-US" b="1" dirty="0" smtClean="0"/>
              <a:t>Secondary education varies between overcrowded public and elite private institutions </a:t>
            </a:r>
          </a:p>
          <a:p>
            <a:r>
              <a:rPr lang="en-US" b="1" dirty="0" smtClean="0"/>
              <a:t>Many Ecuadorans seek training abroad, especially in technical fields and business</a:t>
            </a:r>
          </a:p>
          <a:p>
            <a:r>
              <a:rPr lang="en-US" b="1" dirty="0" smtClean="0"/>
              <a:t>Much research takes place outside universities. Major research establishments maintained by French and USA foreign assistance organizations</a:t>
            </a:r>
          </a:p>
          <a:p>
            <a:endParaRPr lang="en-US" b="1" dirty="0"/>
          </a:p>
        </p:txBody>
      </p:sp>
    </p:spTree>
    <p:extLst>
      <p:ext uri="{BB962C8B-B14F-4D97-AF65-F5344CB8AC3E}">
        <p14:creationId xmlns:p14="http://schemas.microsoft.com/office/powerpoint/2010/main" val="392427877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Transportation &amp; Communication</a:t>
            </a:r>
            <a:endParaRPr lang="en-US" b="1" dirty="0"/>
          </a:p>
        </p:txBody>
      </p:sp>
      <p:sp>
        <p:nvSpPr>
          <p:cNvPr id="3" name="Content Placeholder 2"/>
          <p:cNvSpPr>
            <a:spLocks noGrp="1"/>
          </p:cNvSpPr>
          <p:nvPr>
            <p:ph sz="half" idx="1"/>
          </p:nvPr>
        </p:nvSpPr>
        <p:spPr>
          <a:ln>
            <a:solidFill>
              <a:srgbClr val="C00000"/>
            </a:solidFill>
          </a:ln>
        </p:spPr>
        <p:txBody>
          <a:bodyPr>
            <a:normAutofit fontScale="25000" lnSpcReduction="20000"/>
          </a:bodyPr>
          <a:lstStyle/>
          <a:p>
            <a:pPr marL="0" indent="0">
              <a:buNone/>
            </a:pPr>
            <a:r>
              <a:rPr lang="en-US" sz="11200" b="1" dirty="0" smtClean="0"/>
              <a:t>432 Airports</a:t>
            </a:r>
          </a:p>
          <a:p>
            <a:pPr marL="0" indent="0">
              <a:buNone/>
            </a:pPr>
            <a:endParaRPr lang="en-US" sz="1000" b="1" dirty="0" smtClean="0"/>
          </a:p>
          <a:p>
            <a:pPr marL="0" indent="0">
              <a:buNone/>
            </a:pPr>
            <a:r>
              <a:rPr lang="en-US" sz="11200" b="1" dirty="0" smtClean="0"/>
              <a:t>600 miles Railway</a:t>
            </a:r>
          </a:p>
          <a:p>
            <a:pPr marL="0" indent="0">
              <a:buNone/>
            </a:pPr>
            <a:r>
              <a:rPr lang="en-US" sz="8000" b="1" dirty="0" smtClean="0"/>
              <a:t>                            </a:t>
            </a:r>
          </a:p>
          <a:p>
            <a:pPr marL="0" indent="0">
              <a:buNone/>
            </a:pPr>
            <a:r>
              <a:rPr lang="en-US" sz="11200" b="1" dirty="0" smtClean="0"/>
              <a:t>27,135 miles Roadways</a:t>
            </a:r>
          </a:p>
          <a:p>
            <a:pPr marL="0" indent="0">
              <a:buNone/>
            </a:pPr>
            <a:r>
              <a:rPr lang="en-US" sz="8000" b="1" dirty="0"/>
              <a:t> </a:t>
            </a:r>
            <a:endParaRPr lang="en-US" sz="8000" b="1" dirty="0" smtClean="0"/>
          </a:p>
          <a:p>
            <a:pPr marL="0" indent="0">
              <a:buNone/>
            </a:pPr>
            <a:r>
              <a:rPr lang="en-US" sz="11200" b="1" dirty="0" smtClean="0"/>
              <a:t>932 miles Waterway</a:t>
            </a:r>
          </a:p>
          <a:p>
            <a:pPr marL="0" indent="0">
              <a:buNone/>
            </a:pPr>
            <a:endParaRPr lang="en-US" sz="8000" b="1" dirty="0" smtClean="0"/>
          </a:p>
          <a:p>
            <a:pPr marL="0" indent="0">
              <a:buNone/>
            </a:pPr>
            <a:r>
              <a:rPr lang="en-US" sz="11200" b="1" dirty="0" smtClean="0"/>
              <a:t>3 major seaports</a:t>
            </a:r>
          </a:p>
          <a:p>
            <a:pPr marL="0" indent="0">
              <a:buNone/>
            </a:pPr>
            <a:r>
              <a:rPr lang="en-US" sz="11200" b="1" dirty="0" smtClean="0"/>
              <a:t>1 River port</a:t>
            </a:r>
          </a:p>
          <a:p>
            <a:pPr marL="0" indent="0">
              <a:buNone/>
            </a:pPr>
            <a:r>
              <a:rPr lang="en-US" sz="11200" b="1" dirty="0" smtClean="0"/>
              <a:t>1 Container port </a:t>
            </a:r>
          </a:p>
          <a:p>
            <a:pPr marL="0" indent="0">
              <a:buNone/>
            </a:pPr>
            <a:r>
              <a:rPr lang="en-US" sz="11200" b="1" dirty="0" smtClean="0"/>
              <a:t>    </a:t>
            </a:r>
          </a:p>
          <a:p>
            <a:pPr marL="0" indent="0">
              <a:buNone/>
            </a:pPr>
            <a:r>
              <a:rPr lang="en-US" sz="8000" b="1" dirty="0" smtClean="0"/>
              <a:t> </a:t>
            </a:r>
          </a:p>
          <a:p>
            <a:endParaRPr lang="en-US" b="1" dirty="0" smtClean="0"/>
          </a:p>
          <a:p>
            <a:pPr marL="0" indent="0">
              <a:buNone/>
            </a:pPr>
            <a:r>
              <a:rPr lang="en-US" b="1" dirty="0" smtClean="0"/>
              <a:t> </a:t>
            </a:r>
          </a:p>
          <a:p>
            <a:endParaRPr lang="en-US" b="1" dirty="0"/>
          </a:p>
        </p:txBody>
      </p:sp>
      <p:sp>
        <p:nvSpPr>
          <p:cNvPr id="4" name="Content Placeholder 3"/>
          <p:cNvSpPr>
            <a:spLocks noGrp="1"/>
          </p:cNvSpPr>
          <p:nvPr>
            <p:ph sz="half" idx="2"/>
          </p:nvPr>
        </p:nvSpPr>
        <p:spPr>
          <a:ln>
            <a:solidFill>
              <a:srgbClr val="7030A0"/>
            </a:solidFill>
          </a:ln>
        </p:spPr>
        <p:txBody>
          <a:bodyPr>
            <a:normAutofit fontScale="25000" lnSpcReduction="20000"/>
          </a:bodyPr>
          <a:lstStyle/>
          <a:p>
            <a:pPr marL="0" indent="0">
              <a:buNone/>
            </a:pPr>
            <a:r>
              <a:rPr lang="en-US" sz="11200" b="1" dirty="0"/>
              <a:t>Increasingly sophisticated mobile phone network</a:t>
            </a:r>
          </a:p>
          <a:p>
            <a:pPr marL="0" indent="0">
              <a:buNone/>
            </a:pPr>
            <a:endParaRPr lang="en-US" sz="2500" b="1" dirty="0" smtClean="0"/>
          </a:p>
          <a:p>
            <a:pPr marL="0" indent="0">
              <a:buNone/>
            </a:pPr>
            <a:r>
              <a:rPr lang="en-US" sz="11200" b="1" dirty="0" smtClean="0"/>
              <a:t>37</a:t>
            </a:r>
            <a:r>
              <a:rPr lang="en-US" sz="11200" b="1" dirty="0"/>
              <a:t>% of population use Internet</a:t>
            </a:r>
          </a:p>
          <a:p>
            <a:pPr marL="0" indent="0">
              <a:buNone/>
            </a:pPr>
            <a:endParaRPr lang="en-US" sz="2500" b="1" dirty="0" smtClean="0"/>
          </a:p>
          <a:p>
            <a:pPr marL="0" indent="0">
              <a:buNone/>
            </a:pPr>
            <a:r>
              <a:rPr lang="en-US" sz="11200" b="1" dirty="0" smtClean="0"/>
              <a:t>Multiple </a:t>
            </a:r>
            <a:r>
              <a:rPr lang="en-US" sz="11200" b="1" dirty="0"/>
              <a:t>TV networks, many local stations </a:t>
            </a:r>
            <a:r>
              <a:rPr lang="en-US" sz="11200" b="1" dirty="0" smtClean="0"/>
              <a:t>  </a:t>
            </a:r>
            <a:r>
              <a:rPr lang="en-US" sz="8000" b="1" dirty="0" smtClean="0"/>
              <a:t> </a:t>
            </a:r>
            <a:r>
              <a:rPr lang="en-US" sz="8000" b="1" dirty="0"/>
              <a:t>(some gov’t owned/controlled)</a:t>
            </a:r>
          </a:p>
          <a:p>
            <a:pPr marL="0" indent="0">
              <a:buNone/>
            </a:pPr>
            <a:endParaRPr lang="en-US" sz="6700" b="1" dirty="0" smtClean="0"/>
          </a:p>
          <a:p>
            <a:pPr marL="0" indent="0">
              <a:buNone/>
            </a:pPr>
            <a:r>
              <a:rPr lang="en-US" sz="11200" b="1" dirty="0" smtClean="0"/>
              <a:t>300 </a:t>
            </a:r>
            <a:r>
              <a:rPr lang="en-US" sz="11200" b="1" dirty="0"/>
              <a:t>radio stations </a:t>
            </a:r>
            <a:endParaRPr lang="en-US" sz="11200" b="1" dirty="0" smtClean="0"/>
          </a:p>
          <a:p>
            <a:pPr marL="0" indent="0">
              <a:buNone/>
            </a:pPr>
            <a:endParaRPr lang="en-US" sz="6700" b="1" dirty="0" smtClean="0"/>
          </a:p>
          <a:p>
            <a:pPr marL="0" indent="0">
              <a:buNone/>
            </a:pPr>
            <a:r>
              <a:rPr lang="en-US" sz="11200" b="1" dirty="0" smtClean="0"/>
              <a:t>President Correa significantly curbed freedom of the press</a:t>
            </a:r>
            <a:endParaRPr lang="en-US" sz="11200" b="1" dirty="0"/>
          </a:p>
          <a:p>
            <a:endParaRPr lang="en-US" dirty="0"/>
          </a:p>
        </p:txBody>
      </p:sp>
    </p:spTree>
    <p:extLst>
      <p:ext uri="{BB962C8B-B14F-4D97-AF65-F5344CB8AC3E}">
        <p14:creationId xmlns:p14="http://schemas.microsoft.com/office/powerpoint/2010/main" val="32255670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algn="ctr"/>
            <a:r>
              <a:rPr lang="en-US" b="1" dirty="0" smtClean="0"/>
              <a:t>Costa</a:t>
            </a:r>
            <a:endParaRPr lang="en-US" b="1" dirty="0"/>
          </a:p>
        </p:txBody>
      </p:sp>
      <p:sp>
        <p:nvSpPr>
          <p:cNvPr id="11" name="Content Placeholder 10"/>
          <p:cNvSpPr>
            <a:spLocks noGrp="1"/>
          </p:cNvSpPr>
          <p:nvPr>
            <p:ph sz="half" idx="1"/>
          </p:nvPr>
        </p:nvSpPr>
        <p:spPr>
          <a:ln>
            <a:solidFill>
              <a:srgbClr val="00B050"/>
            </a:solidFill>
          </a:ln>
        </p:spPr>
        <p:txBody>
          <a:bodyPr/>
          <a:lstStyle/>
          <a:p>
            <a:pPr marL="0" indent="0">
              <a:buNone/>
            </a:pPr>
            <a:r>
              <a:rPr lang="en-US" b="1" dirty="0" smtClean="0"/>
              <a:t>Coastal </a:t>
            </a:r>
            <a:r>
              <a:rPr lang="en-US" b="1" dirty="0"/>
              <a:t>Plains</a:t>
            </a:r>
          </a:p>
          <a:p>
            <a:pPr marL="0" indent="0">
              <a:buNone/>
            </a:pPr>
            <a:r>
              <a:rPr lang="en-US" b="1" dirty="0"/>
              <a:t>Rich soils, tropical rainforest, tropical savannas, dry </a:t>
            </a:r>
            <a:r>
              <a:rPr lang="en-US" b="1" dirty="0" smtClean="0"/>
              <a:t>forests, small coastal mountain ranges </a:t>
            </a:r>
            <a:endParaRPr lang="en-US" b="1" dirty="0"/>
          </a:p>
          <a:p>
            <a:endParaRPr lang="en-US" dirty="0"/>
          </a:p>
        </p:txBody>
      </p:sp>
      <p:sp>
        <p:nvSpPr>
          <p:cNvPr id="12" name="Content Placeholder 11"/>
          <p:cNvSpPr>
            <a:spLocks noGrp="1"/>
          </p:cNvSpPr>
          <p:nvPr>
            <p:ph sz="half" idx="2"/>
          </p:nvPr>
        </p:nvSpPr>
        <p:spPr/>
        <p:txBody>
          <a:bodyPr/>
          <a:lstStyle/>
          <a:p>
            <a:pPr marL="0" indent="0">
              <a:buNone/>
            </a:pPr>
            <a:r>
              <a:rPr lang="en-US" b="1" dirty="0" smtClean="0"/>
              <a:t>Rainforest along northern coast</a:t>
            </a:r>
            <a:endParaRPr lang="en-US"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687" y="2559651"/>
            <a:ext cx="4962625" cy="3264885"/>
          </a:xfrm>
          <a:prstGeom prst="rect">
            <a:avLst/>
          </a:prstGeom>
        </p:spPr>
      </p:pic>
    </p:spTree>
    <p:extLst>
      <p:ext uri="{BB962C8B-B14F-4D97-AF65-F5344CB8AC3E}">
        <p14:creationId xmlns:p14="http://schemas.microsoft.com/office/powerpoint/2010/main" val="14742501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The Arts</a:t>
            </a:r>
            <a:endParaRPr lang="en-US" b="1" dirty="0"/>
          </a:p>
        </p:txBody>
      </p:sp>
      <p:sp>
        <p:nvSpPr>
          <p:cNvPr id="3" name="Content Placeholder 2"/>
          <p:cNvSpPr>
            <a:spLocks noGrp="1"/>
          </p:cNvSpPr>
          <p:nvPr>
            <p:ph idx="1"/>
          </p:nvPr>
        </p:nvSpPr>
        <p:spPr>
          <a:ln>
            <a:solidFill>
              <a:schemeClr val="accent2">
                <a:lumMod val="75000"/>
              </a:schemeClr>
            </a:solidFill>
          </a:ln>
        </p:spPr>
        <p:txBody>
          <a:bodyPr/>
          <a:lstStyle/>
          <a:p>
            <a:r>
              <a:rPr lang="en-US" b="1" dirty="0" smtClean="0"/>
              <a:t>Certain mestizo and indigenous communities specialize in particular crafts: agave-fiber bags, wood carving, leatherwork, woolen tapestries, carpets, Panama hats</a:t>
            </a:r>
          </a:p>
          <a:p>
            <a:r>
              <a:rPr lang="en-US" b="1" dirty="0" smtClean="0"/>
              <a:t>Revival of interest in folklore among urban people;  folkloric dance troupes created</a:t>
            </a:r>
          </a:p>
          <a:p>
            <a:r>
              <a:rPr lang="en-US" b="1" dirty="0" smtClean="0"/>
              <a:t>Modern architects see potential in folk architecture using: bamboo, adobe, rammed earth, daube, wattle, wood </a:t>
            </a:r>
          </a:p>
          <a:p>
            <a:r>
              <a:rPr lang="en-US" b="1" dirty="0" smtClean="0"/>
              <a:t>Contemporary artist Oswaldo </a:t>
            </a:r>
            <a:r>
              <a:rPr lang="en-US" b="1" dirty="0" err="1" smtClean="0"/>
              <a:t>Guayasamín</a:t>
            </a:r>
            <a:r>
              <a:rPr lang="en-US" b="1" dirty="0" smtClean="0"/>
              <a:t> (1919 - 1999) – international reputation for depicting social ills of his Mestizo-Indian heritage </a:t>
            </a:r>
            <a:endParaRPr lang="en-US" b="1" dirty="0"/>
          </a:p>
        </p:txBody>
      </p:sp>
    </p:spTree>
    <p:extLst>
      <p:ext uri="{BB962C8B-B14F-4D97-AF65-F5344CB8AC3E}">
        <p14:creationId xmlns:p14="http://schemas.microsoft.com/office/powerpoint/2010/main" val="252243369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b="1" dirty="0" smtClean="0"/>
              <a:t>Music</a:t>
            </a:r>
            <a:endParaRPr lang="en-US" b="1" dirty="0"/>
          </a:p>
        </p:txBody>
      </p:sp>
      <p:sp>
        <p:nvSpPr>
          <p:cNvPr id="6" name="Text Placeholder 5"/>
          <p:cNvSpPr>
            <a:spLocks noGrp="1"/>
          </p:cNvSpPr>
          <p:nvPr>
            <p:ph idx="1"/>
          </p:nvPr>
        </p:nvSpPr>
        <p:spPr>
          <a:ln>
            <a:solidFill>
              <a:srgbClr val="C00000"/>
            </a:solidFill>
          </a:ln>
        </p:spPr>
        <p:txBody>
          <a:bodyPr>
            <a:normAutofit lnSpcReduction="10000"/>
          </a:bodyPr>
          <a:lstStyle/>
          <a:p>
            <a:r>
              <a:rPr lang="en-US" b="1" dirty="0" err="1" smtClean="0"/>
              <a:t>Rondador</a:t>
            </a:r>
            <a:r>
              <a:rPr lang="en-US" b="1" dirty="0" smtClean="0"/>
              <a:t> -  considered national  instrument</a:t>
            </a:r>
          </a:p>
          <a:p>
            <a:pPr marL="0" indent="0">
              <a:buNone/>
            </a:pPr>
            <a:r>
              <a:rPr lang="en-US" b="1" dirty="0" smtClean="0"/>
              <a:t>               a panpipe unique to the Andes</a:t>
            </a:r>
          </a:p>
          <a:p>
            <a:r>
              <a:rPr lang="en-US" b="1" dirty="0" smtClean="0"/>
              <a:t>Everywhere in Ecuador groups of musicians play on street corners </a:t>
            </a:r>
          </a:p>
          <a:p>
            <a:r>
              <a:rPr lang="en-US" b="1" dirty="0" smtClean="0"/>
              <a:t>No Ecuadoran celebration is complete without music</a:t>
            </a:r>
          </a:p>
          <a:p>
            <a:r>
              <a:rPr lang="en-US" b="1" dirty="0" smtClean="0"/>
              <a:t>Folk dancing resurgence in urban areas</a:t>
            </a:r>
          </a:p>
          <a:p>
            <a:r>
              <a:rPr lang="en-US" b="1" dirty="0" err="1" smtClean="0"/>
              <a:t>Bomba</a:t>
            </a:r>
            <a:r>
              <a:rPr lang="en-US" b="1" dirty="0" smtClean="0"/>
              <a:t> </a:t>
            </a:r>
            <a:r>
              <a:rPr lang="en-US" b="1" dirty="0" err="1" smtClean="0"/>
              <a:t>negra</a:t>
            </a:r>
            <a:r>
              <a:rPr lang="en-US" b="1" dirty="0" smtClean="0"/>
              <a:t> – musical style blending African rhythms and Andean melodies</a:t>
            </a:r>
          </a:p>
          <a:p>
            <a:r>
              <a:rPr lang="en-US" b="1" dirty="0" smtClean="0"/>
              <a:t>Andean Chill – combines traditional instruments of Andes with modern electronic pop styles – hypnotic beat creates trance-dance atmosphere</a:t>
            </a:r>
            <a:endParaRPr lang="en-US" b="1" dirty="0"/>
          </a:p>
        </p:txBody>
      </p:sp>
    </p:spTree>
    <p:extLst>
      <p:ext uri="{BB962C8B-B14F-4D97-AF65-F5344CB8AC3E}">
        <p14:creationId xmlns:p14="http://schemas.microsoft.com/office/powerpoint/2010/main" val="288740202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395" y="232343"/>
            <a:ext cx="3974566" cy="371647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5334" y="1151251"/>
            <a:ext cx="3705225" cy="559513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8780" y="1363027"/>
            <a:ext cx="4894580" cy="3254896"/>
          </a:xfrm>
          <a:prstGeom prst="rect">
            <a:avLst/>
          </a:prstGeom>
        </p:spPr>
      </p:pic>
    </p:spTree>
    <p:extLst>
      <p:ext uri="{BB962C8B-B14F-4D97-AF65-F5344CB8AC3E}">
        <p14:creationId xmlns:p14="http://schemas.microsoft.com/office/powerpoint/2010/main" val="188935903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Cuisine</a:t>
            </a:r>
            <a:endParaRPr lang="en-US" b="1" dirty="0"/>
          </a:p>
        </p:txBody>
      </p:sp>
      <p:sp>
        <p:nvSpPr>
          <p:cNvPr id="3" name="Content Placeholder 2"/>
          <p:cNvSpPr>
            <a:spLocks noGrp="1"/>
          </p:cNvSpPr>
          <p:nvPr>
            <p:ph idx="1"/>
          </p:nvPr>
        </p:nvSpPr>
        <p:spPr/>
        <p:txBody>
          <a:bodyPr/>
          <a:lstStyle/>
          <a:p>
            <a:pPr marL="0" indent="0">
              <a:buNone/>
            </a:pPr>
            <a:r>
              <a:rPr lang="en-US" b="1" dirty="0" smtClean="0"/>
              <a:t>Fresh and influenced by </a:t>
            </a:r>
          </a:p>
          <a:p>
            <a:pPr marL="0" indent="0">
              <a:buNone/>
            </a:pPr>
            <a:r>
              <a:rPr lang="en-US" b="1" dirty="0" smtClean="0"/>
              <a:t>Spanish, Amerindian </a:t>
            </a:r>
          </a:p>
          <a:p>
            <a:pPr marL="0" indent="0">
              <a:buNone/>
            </a:pPr>
            <a:r>
              <a:rPr lang="en-US" b="1" dirty="0" smtClean="0"/>
              <a:t>and immigrant cultures</a:t>
            </a:r>
            <a:endParaRPr lang="en-US"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1760" y="1899444"/>
            <a:ext cx="2767330" cy="239160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6330" y="4174312"/>
            <a:ext cx="3272790" cy="189477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6650" y="3760541"/>
            <a:ext cx="3619500" cy="20955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8560" y="2215665"/>
            <a:ext cx="3312160" cy="2202586"/>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2030" y="4418251"/>
            <a:ext cx="2468880" cy="1641805"/>
          </a:xfrm>
          <a:prstGeom prst="rect">
            <a:avLst/>
          </a:prstGeom>
        </p:spPr>
      </p:pic>
    </p:spTree>
    <p:extLst>
      <p:ext uri="{BB962C8B-B14F-4D97-AF65-F5344CB8AC3E}">
        <p14:creationId xmlns:p14="http://schemas.microsoft.com/office/powerpoint/2010/main" val="266348320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Popular Celebrations </a:t>
            </a:r>
            <a:endParaRPr lang="en-US" b="1" dirty="0"/>
          </a:p>
        </p:txBody>
      </p:sp>
      <p:sp>
        <p:nvSpPr>
          <p:cNvPr id="3" name="Content Placeholder 2"/>
          <p:cNvSpPr>
            <a:spLocks noGrp="1"/>
          </p:cNvSpPr>
          <p:nvPr>
            <p:ph idx="1"/>
          </p:nvPr>
        </p:nvSpPr>
        <p:spPr/>
        <p:txBody>
          <a:bodyPr/>
          <a:lstStyle/>
          <a:p>
            <a:pPr marL="0" indent="0">
              <a:buNone/>
            </a:pPr>
            <a:r>
              <a:rPr lang="en-US" dirty="0" err="1" smtClean="0"/>
              <a:t>Carnaval</a:t>
            </a:r>
            <a:r>
              <a:rPr lang="en-US" dirty="0" smtClean="0"/>
              <a:t>                                          La Mama</a:t>
            </a:r>
          </a:p>
          <a:p>
            <a:pPr marL="0" indent="0">
              <a:buNone/>
            </a:pPr>
            <a:r>
              <a:rPr lang="en-US" dirty="0"/>
              <a:t> </a:t>
            </a:r>
            <a:r>
              <a:rPr lang="en-US" dirty="0" smtClean="0"/>
              <a:t>                                                        </a:t>
            </a:r>
            <a:r>
              <a:rPr lang="en-US" dirty="0" err="1" smtClean="0"/>
              <a:t>Negra</a:t>
            </a:r>
            <a:r>
              <a:rPr lang="en-US" dirty="0" smtClean="0"/>
              <a:t>     </a:t>
            </a:r>
          </a:p>
          <a:p>
            <a:pPr marL="0" indent="0">
              <a:buNone/>
            </a:pPr>
            <a:endParaRPr lang="en-US" dirty="0"/>
          </a:p>
          <a:p>
            <a:pPr marL="0" indent="0">
              <a:buNone/>
            </a:pPr>
            <a:endParaRPr lang="en-US" dirty="0" smtClean="0"/>
          </a:p>
          <a:p>
            <a:pPr marL="0" indent="0">
              <a:buNone/>
            </a:pPr>
            <a:endParaRPr lang="en-US" dirty="0"/>
          </a:p>
          <a:p>
            <a:pPr marL="0" indent="0">
              <a:buNone/>
            </a:pPr>
            <a:r>
              <a:rPr lang="en-US" dirty="0" smtClean="0"/>
              <a:t>                                                          </a:t>
            </a:r>
            <a:r>
              <a:rPr lang="en-US" dirty="0" err="1" smtClean="0"/>
              <a:t>Pimocha</a:t>
            </a:r>
            <a:r>
              <a:rPr lang="en-US" dirty="0" smtClean="0"/>
              <a:t> </a:t>
            </a:r>
          </a:p>
          <a:p>
            <a:pPr marL="0" indent="0">
              <a:buNone/>
            </a:pPr>
            <a:r>
              <a:rPr lang="en-US" dirty="0"/>
              <a:t> </a:t>
            </a:r>
            <a:r>
              <a:rPr lang="en-US" dirty="0" smtClean="0"/>
              <a:t>                                                         Rodeo</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29" y="2554942"/>
            <a:ext cx="4298951" cy="285920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3920" y="1984692"/>
            <a:ext cx="4259880" cy="284130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7734" y="3984546"/>
            <a:ext cx="3291840" cy="2192417"/>
          </a:xfrm>
          <a:prstGeom prst="rect">
            <a:avLst/>
          </a:prstGeom>
        </p:spPr>
      </p:pic>
    </p:spTree>
    <p:extLst>
      <p:ext uri="{BB962C8B-B14F-4D97-AF65-F5344CB8AC3E}">
        <p14:creationId xmlns:p14="http://schemas.microsoft.com/office/powerpoint/2010/main" val="154499377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dirty="0" smtClean="0"/>
              <a:t>Sports and Recreation</a:t>
            </a:r>
            <a:endParaRPr lang="en-US" sz="4400" b="1" dirty="0"/>
          </a:p>
        </p:txBody>
      </p:sp>
      <p:sp>
        <p:nvSpPr>
          <p:cNvPr id="3" name="Content Placeholder 2"/>
          <p:cNvSpPr>
            <a:spLocks noGrp="1"/>
          </p:cNvSpPr>
          <p:nvPr>
            <p:ph idx="1"/>
          </p:nvPr>
        </p:nvSpPr>
        <p:spPr>
          <a:xfrm>
            <a:off x="5110480" y="995363"/>
            <a:ext cx="6172200" cy="4873625"/>
          </a:xfrm>
        </p:spPr>
        <p:txBody>
          <a:bodyPr/>
          <a:lstStyle/>
          <a:p>
            <a:pPr marL="0" indent="0">
              <a:buNone/>
            </a:pPr>
            <a:r>
              <a:rPr lang="en-US" b="1" dirty="0" err="1" smtClean="0"/>
              <a:t>Estadio</a:t>
            </a:r>
            <a:r>
              <a:rPr lang="en-US" b="1" dirty="0" smtClean="0"/>
              <a:t> Monumental in Guayaquil</a:t>
            </a:r>
            <a:endParaRPr lang="en-US" b="1" dirty="0"/>
          </a:p>
        </p:txBody>
      </p:sp>
      <p:sp>
        <p:nvSpPr>
          <p:cNvPr id="4" name="Text Placeholder 3"/>
          <p:cNvSpPr>
            <a:spLocks noGrp="1"/>
          </p:cNvSpPr>
          <p:nvPr>
            <p:ph type="body" sz="half" idx="2"/>
          </p:nvPr>
        </p:nvSpPr>
        <p:spPr>
          <a:xfrm>
            <a:off x="839788" y="2057400"/>
            <a:ext cx="4270692" cy="3811588"/>
          </a:xfrm>
          <a:ln>
            <a:solidFill>
              <a:srgbClr val="FF0000"/>
            </a:solidFill>
          </a:ln>
        </p:spPr>
        <p:txBody>
          <a:bodyPr>
            <a:normAutofit fontScale="55000" lnSpcReduction="20000"/>
          </a:bodyPr>
          <a:lstStyle/>
          <a:p>
            <a:pPr marL="457200" indent="-457200">
              <a:buFont typeface="Arial" panose="020B0604020202020204" pitchFamily="34" charset="0"/>
              <a:buChar char="•"/>
            </a:pPr>
            <a:r>
              <a:rPr lang="en-US" sz="5100" b="1" dirty="0" smtClean="0"/>
              <a:t>National sport:  Soccer</a:t>
            </a:r>
            <a:endParaRPr lang="en-US" sz="5100" b="1" dirty="0"/>
          </a:p>
          <a:p>
            <a:pPr marL="457200" indent="-457200">
              <a:buFont typeface="Arial" panose="020B0604020202020204" pitchFamily="34" charset="0"/>
              <a:buChar char="•"/>
            </a:pPr>
            <a:r>
              <a:rPr lang="en-US" sz="5100" b="1" dirty="0" smtClean="0"/>
              <a:t>Other </a:t>
            </a:r>
            <a:r>
              <a:rPr lang="en-US" sz="5100" b="1" dirty="0"/>
              <a:t>popular sports</a:t>
            </a:r>
            <a:r>
              <a:rPr lang="en-US" sz="5100" b="1" dirty="0" smtClean="0"/>
              <a:t>:</a:t>
            </a:r>
          </a:p>
          <a:p>
            <a:r>
              <a:rPr lang="en-US" sz="5100" b="1" dirty="0" smtClean="0"/>
              <a:t>      basketball, volleyball</a:t>
            </a:r>
          </a:p>
          <a:p>
            <a:pPr marL="457200" indent="-457200">
              <a:buFont typeface="Arial" panose="020B0604020202020204" pitchFamily="34" charset="0"/>
              <a:buChar char="•"/>
            </a:pPr>
            <a:r>
              <a:rPr lang="en-US" sz="5100" b="1" dirty="0" smtClean="0"/>
              <a:t>Popular Recreation: </a:t>
            </a:r>
          </a:p>
          <a:p>
            <a:r>
              <a:rPr lang="en-US" sz="4400" b="1" dirty="0" smtClean="0"/>
              <a:t>       Picnics, beach excursions, </a:t>
            </a:r>
          </a:p>
          <a:p>
            <a:r>
              <a:rPr lang="en-US" sz="4400" b="1" dirty="0"/>
              <a:t> </a:t>
            </a:r>
            <a:r>
              <a:rPr lang="en-US" sz="4400" b="1" dirty="0" smtClean="0"/>
              <a:t>      socializing, visit </a:t>
            </a:r>
            <a:r>
              <a:rPr lang="en-US" sz="4400" b="1" dirty="0" err="1" smtClean="0"/>
              <a:t>nat’l</a:t>
            </a:r>
            <a:r>
              <a:rPr lang="en-US" sz="4400" b="1" dirty="0" smtClean="0"/>
              <a:t> parks</a:t>
            </a:r>
          </a:p>
          <a:p>
            <a:pPr marL="457200" indent="-457200">
              <a:buFont typeface="Arial" panose="020B0604020202020204" pitchFamily="34" charset="0"/>
              <a:buChar char="•"/>
            </a:pPr>
            <a:r>
              <a:rPr lang="en-US" sz="4400" b="1" dirty="0" smtClean="0"/>
              <a:t>Other favorites:                             Beauty contests,  cockfights, occasional bullfights</a:t>
            </a:r>
            <a:endParaRPr lang="en-US" sz="2400" b="1" dirty="0"/>
          </a:p>
          <a:p>
            <a:r>
              <a:rPr lang="en-US" dirty="0"/>
              <a:t> </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3688" y="1609090"/>
            <a:ext cx="5791200" cy="3800475"/>
          </a:xfrm>
          <a:prstGeom prst="rect">
            <a:avLst/>
          </a:prstGeom>
        </p:spPr>
      </p:pic>
    </p:spTree>
    <p:extLst>
      <p:ext uri="{BB962C8B-B14F-4D97-AF65-F5344CB8AC3E}">
        <p14:creationId xmlns:p14="http://schemas.microsoft.com/office/powerpoint/2010/main" val="392162608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Health and Welfare</a:t>
            </a:r>
            <a:endParaRPr lang="en-US" b="1" dirty="0"/>
          </a:p>
        </p:txBody>
      </p:sp>
      <p:sp>
        <p:nvSpPr>
          <p:cNvPr id="3" name="Content Placeholder 2"/>
          <p:cNvSpPr>
            <a:spLocks noGrp="1"/>
          </p:cNvSpPr>
          <p:nvPr>
            <p:ph idx="1"/>
          </p:nvPr>
        </p:nvSpPr>
        <p:spPr>
          <a:ln>
            <a:solidFill>
              <a:srgbClr val="FF0000"/>
            </a:solidFill>
          </a:ln>
        </p:spPr>
        <p:txBody>
          <a:bodyPr/>
          <a:lstStyle/>
          <a:p>
            <a:pPr>
              <a:buFont typeface="Wingdings" panose="05000000000000000000" pitchFamily="2" charset="2"/>
              <a:buChar char="Ø"/>
            </a:pPr>
            <a:r>
              <a:rPr lang="en-US" b="1" dirty="0" smtClean="0"/>
              <a:t>2 physicians and 2 hospital beds per 1,000 population</a:t>
            </a:r>
          </a:p>
          <a:p>
            <a:pPr>
              <a:buFont typeface="Wingdings" panose="05000000000000000000" pitchFamily="2" charset="2"/>
              <a:buChar char="Ø"/>
            </a:pPr>
            <a:r>
              <a:rPr lang="en-US" b="1" dirty="0" smtClean="0"/>
              <a:t>Monthly salary deductions pay for health coverage at state run clinics</a:t>
            </a:r>
          </a:p>
          <a:p>
            <a:pPr>
              <a:buFont typeface="Wingdings" panose="05000000000000000000" pitchFamily="2" charset="2"/>
              <a:buChar char="Ø"/>
            </a:pPr>
            <a:r>
              <a:rPr lang="en-US" b="1" dirty="0" smtClean="0"/>
              <a:t>Public hospitals in provincial capitals and principal cantons</a:t>
            </a:r>
          </a:p>
          <a:p>
            <a:pPr>
              <a:buFont typeface="Wingdings" panose="05000000000000000000" pitchFamily="2" charset="2"/>
              <a:buChar char="Ø"/>
            </a:pPr>
            <a:r>
              <a:rPr lang="en-US" b="1" dirty="0" smtClean="0"/>
              <a:t>Little of national budget devoted to public health programs</a:t>
            </a:r>
          </a:p>
          <a:p>
            <a:pPr>
              <a:buFont typeface="Wingdings" panose="05000000000000000000" pitchFamily="2" charset="2"/>
              <a:buChar char="Ø"/>
            </a:pPr>
            <a:r>
              <a:rPr lang="en-US" b="1" dirty="0" smtClean="0"/>
              <a:t>Health conditions generally poor</a:t>
            </a:r>
          </a:p>
          <a:p>
            <a:pPr>
              <a:buFont typeface="Wingdings" panose="05000000000000000000" pitchFamily="2" charset="2"/>
              <a:buChar char="Ø"/>
            </a:pPr>
            <a:r>
              <a:rPr lang="en-US" b="1" dirty="0" smtClean="0"/>
              <a:t>Endemic diseases persist like typhoid fever, malaria, dysentery, tuberculosis</a:t>
            </a:r>
            <a:endParaRPr lang="en-US" b="1" dirty="0"/>
          </a:p>
        </p:txBody>
      </p:sp>
    </p:spTree>
    <p:extLst>
      <p:ext uri="{BB962C8B-B14F-4D97-AF65-F5344CB8AC3E}">
        <p14:creationId xmlns:p14="http://schemas.microsoft.com/office/powerpoint/2010/main" val="29014737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smtClean="0"/>
              <a:t>Religion</a:t>
            </a:r>
            <a:endParaRPr lang="en-US" sz="5400" b="1" dirty="0"/>
          </a:p>
        </p:txBody>
      </p:sp>
      <p:sp>
        <p:nvSpPr>
          <p:cNvPr id="4" name="Content Placeholder 3"/>
          <p:cNvSpPr>
            <a:spLocks noGrp="1"/>
          </p:cNvSpPr>
          <p:nvPr>
            <p:ph idx="1"/>
          </p:nvPr>
        </p:nvSpPr>
        <p:spPr>
          <a:ln>
            <a:solidFill>
              <a:srgbClr val="7030A0"/>
            </a:solidFill>
          </a:ln>
        </p:spPr>
        <p:txBody>
          <a:bodyPr/>
          <a:lstStyle/>
          <a:p>
            <a:pPr marL="0" indent="0" algn="ctr">
              <a:buNone/>
            </a:pPr>
            <a:r>
              <a:rPr lang="en-US" b="1" dirty="0" smtClean="0"/>
              <a:t>Pope Francis and President Correa July 6, 2015</a:t>
            </a:r>
            <a:endParaRPr lang="en-US" b="1" dirty="0"/>
          </a:p>
        </p:txBody>
      </p:sp>
      <p:sp>
        <p:nvSpPr>
          <p:cNvPr id="5" name="Text Placeholder 4"/>
          <p:cNvSpPr>
            <a:spLocks noGrp="1"/>
          </p:cNvSpPr>
          <p:nvPr>
            <p:ph type="body" sz="half" idx="2"/>
          </p:nvPr>
        </p:nvSpPr>
        <p:spPr>
          <a:ln>
            <a:solidFill>
              <a:srgbClr val="002060"/>
            </a:solidFill>
          </a:ln>
        </p:spPr>
        <p:txBody>
          <a:bodyPr>
            <a:normAutofit/>
          </a:bodyPr>
          <a:lstStyle/>
          <a:p>
            <a:r>
              <a:rPr lang="en-US" sz="2400" b="1" dirty="0" smtClean="0"/>
              <a:t>95% Catholic</a:t>
            </a:r>
          </a:p>
          <a:p>
            <a:r>
              <a:rPr lang="en-US" sz="2400" b="1" dirty="0" smtClean="0"/>
              <a:t>Other religions well tolerated </a:t>
            </a:r>
          </a:p>
          <a:p>
            <a:r>
              <a:rPr lang="en-US" sz="2400" b="1" dirty="0" smtClean="0"/>
              <a:t>2</a:t>
            </a:r>
            <a:r>
              <a:rPr lang="en-US" sz="2400" b="1" baseline="30000" dirty="0" smtClean="0"/>
              <a:t>nd</a:t>
            </a:r>
            <a:r>
              <a:rPr lang="en-US" sz="2400" b="1" dirty="0" smtClean="0"/>
              <a:t> largest organized religion: </a:t>
            </a:r>
          </a:p>
          <a:p>
            <a:r>
              <a:rPr lang="en-US" sz="2400" b="1" dirty="0" smtClean="0"/>
              <a:t>       Latter-Day </a:t>
            </a:r>
            <a:r>
              <a:rPr lang="en-US" sz="2400" b="1" dirty="0"/>
              <a:t>Saints</a:t>
            </a:r>
          </a:p>
          <a:p>
            <a:r>
              <a:rPr lang="en-US" sz="2400" b="1" dirty="0" smtClean="0"/>
              <a:t>Missionary activity </a:t>
            </a:r>
          </a:p>
          <a:p>
            <a:r>
              <a:rPr lang="en-US" sz="2400" b="1" dirty="0" smtClean="0"/>
              <a:t>    largest group - </a:t>
            </a:r>
            <a:r>
              <a:rPr lang="en-US" sz="2400" b="1" dirty="0" err="1" smtClean="0"/>
              <a:t>Apostlics</a:t>
            </a:r>
            <a:endParaRPr lang="en-US" sz="2400" b="1" dirty="0"/>
          </a:p>
          <a:p>
            <a:r>
              <a:rPr lang="en-US" sz="2400" b="1" dirty="0" smtClean="0"/>
              <a:t>Religious Holidays and Festivals well celebrated</a:t>
            </a:r>
            <a:endParaRPr lang="en-US" sz="2400"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3376" y="2057400"/>
            <a:ext cx="4674670" cy="3443674"/>
          </a:xfrm>
          <a:prstGeom prst="rect">
            <a:avLst/>
          </a:prstGeom>
        </p:spPr>
      </p:pic>
    </p:spTree>
    <p:extLst>
      <p:ext uri="{BB962C8B-B14F-4D97-AF65-F5344CB8AC3E}">
        <p14:creationId xmlns:p14="http://schemas.microsoft.com/office/powerpoint/2010/main" val="391826028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Concerns</a:t>
            </a:r>
            <a:endParaRPr lang="en-US" b="1" dirty="0"/>
          </a:p>
        </p:txBody>
      </p:sp>
      <p:sp>
        <p:nvSpPr>
          <p:cNvPr id="3" name="Content Placeholder 2"/>
          <p:cNvSpPr>
            <a:spLocks noGrp="1"/>
          </p:cNvSpPr>
          <p:nvPr>
            <p:ph idx="1"/>
          </p:nvPr>
        </p:nvSpPr>
        <p:spPr>
          <a:xfrm>
            <a:off x="1092200" y="1530985"/>
            <a:ext cx="10515600" cy="4351338"/>
          </a:xfrm>
          <a:ln>
            <a:solidFill>
              <a:srgbClr val="002060"/>
            </a:solidFill>
          </a:ln>
        </p:spPr>
        <p:txBody>
          <a:bodyPr>
            <a:noAutofit/>
          </a:bodyPr>
          <a:lstStyle/>
          <a:p>
            <a:pPr>
              <a:buFont typeface="Wingdings" panose="05000000000000000000" pitchFamily="2" charset="2"/>
              <a:buChar char="Ø"/>
            </a:pPr>
            <a:r>
              <a:rPr lang="en-US" b="1" dirty="0" smtClean="0"/>
              <a:t>Over 120,000 Refugees from Colombia </a:t>
            </a:r>
            <a:endParaRPr lang="en-US" b="1" dirty="0"/>
          </a:p>
          <a:p>
            <a:pPr>
              <a:buFont typeface="Wingdings" panose="05000000000000000000" pitchFamily="2" charset="2"/>
              <a:buChar char="Ø"/>
            </a:pPr>
            <a:endParaRPr lang="en-US" b="1" dirty="0" smtClean="0"/>
          </a:p>
          <a:p>
            <a:pPr>
              <a:buFont typeface="Wingdings" panose="05000000000000000000" pitchFamily="2" charset="2"/>
              <a:buChar char="Ø"/>
            </a:pPr>
            <a:r>
              <a:rPr lang="en-US" b="1" dirty="0" err="1" smtClean="0"/>
              <a:t>Narco</a:t>
            </a:r>
            <a:r>
              <a:rPr lang="en-US" b="1" dirty="0" smtClean="0"/>
              <a:t>-trafficking and illegally armed groups   </a:t>
            </a:r>
          </a:p>
          <a:p>
            <a:pPr>
              <a:buFont typeface="Wingdings" panose="05000000000000000000" pitchFamily="2" charset="2"/>
              <a:buChar char="Ø"/>
            </a:pPr>
            <a:endParaRPr lang="en-US" b="1" dirty="0"/>
          </a:p>
          <a:p>
            <a:pPr>
              <a:buFont typeface="Wingdings" panose="05000000000000000000" pitchFamily="2" charset="2"/>
              <a:buChar char="Ø"/>
            </a:pPr>
            <a:r>
              <a:rPr lang="en-US" b="1" dirty="0" smtClean="0"/>
              <a:t> </a:t>
            </a:r>
            <a:r>
              <a:rPr lang="en-US" b="1" dirty="0"/>
              <a:t>D</a:t>
            </a:r>
            <a:r>
              <a:rPr lang="en-US" b="1" dirty="0" smtClean="0"/>
              <a:t>iminish economic effects of swings in Oil Industry </a:t>
            </a:r>
          </a:p>
          <a:p>
            <a:pPr>
              <a:buFont typeface="Wingdings" panose="05000000000000000000" pitchFamily="2" charset="2"/>
              <a:buChar char="Ø"/>
            </a:pPr>
            <a:endParaRPr lang="en-US" b="1" dirty="0" smtClean="0"/>
          </a:p>
          <a:p>
            <a:pPr>
              <a:buFont typeface="Wingdings" panose="05000000000000000000" pitchFamily="2" charset="2"/>
              <a:buChar char="Ø"/>
            </a:pPr>
            <a:r>
              <a:rPr lang="en-US" b="1" dirty="0" smtClean="0"/>
              <a:t>Achieving balance between threats to environment and economic demands </a:t>
            </a:r>
            <a:endParaRPr lang="en-US" b="1" dirty="0"/>
          </a:p>
          <a:p>
            <a:pPr marL="0" indent="0">
              <a:buNone/>
            </a:pPr>
            <a:r>
              <a:rPr lang="en-US" sz="2400" b="1" dirty="0" smtClean="0"/>
              <a:t> </a:t>
            </a:r>
            <a:endParaRPr lang="en-US" sz="2400" b="1" dirty="0"/>
          </a:p>
        </p:txBody>
      </p:sp>
    </p:spTree>
    <p:extLst>
      <p:ext uri="{BB962C8B-B14F-4D97-AF65-F5344CB8AC3E}">
        <p14:creationId xmlns:p14="http://schemas.microsoft.com/office/powerpoint/2010/main" val="316935426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When You Can _Travel _Enrich Yourself</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38831" y="1884955"/>
            <a:ext cx="6274863" cy="4443379"/>
          </a:xfrm>
        </p:spPr>
      </p:pic>
    </p:spTree>
    <p:extLst>
      <p:ext uri="{BB962C8B-B14F-4D97-AF65-F5344CB8AC3E}">
        <p14:creationId xmlns:p14="http://schemas.microsoft.com/office/powerpoint/2010/main" val="37298645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Sierra </a:t>
            </a:r>
            <a:endParaRPr lang="en-US" b="1" dirty="0"/>
          </a:p>
        </p:txBody>
      </p:sp>
      <p:sp>
        <p:nvSpPr>
          <p:cNvPr id="3" name="Content Placeholder 2"/>
          <p:cNvSpPr>
            <a:spLocks noGrp="1"/>
          </p:cNvSpPr>
          <p:nvPr>
            <p:ph sz="half" idx="1"/>
          </p:nvPr>
        </p:nvSpPr>
        <p:spPr>
          <a:xfrm>
            <a:off x="838200" y="1825625"/>
            <a:ext cx="4927333" cy="4351338"/>
          </a:xfrm>
          <a:ln>
            <a:solidFill>
              <a:srgbClr val="7030A0"/>
            </a:solidFill>
          </a:ln>
        </p:spPr>
        <p:txBody>
          <a:bodyPr/>
          <a:lstStyle/>
          <a:p>
            <a:pPr marL="0" indent="0">
              <a:buNone/>
            </a:pPr>
            <a:r>
              <a:rPr lang="en-US" b="1" dirty="0"/>
              <a:t>Central Highlands</a:t>
            </a:r>
          </a:p>
          <a:p>
            <a:pPr marL="0" indent="0">
              <a:buNone/>
            </a:pPr>
            <a:r>
              <a:rPr lang="en-US" b="1" dirty="0"/>
              <a:t>Andes Mountains, </a:t>
            </a:r>
            <a:r>
              <a:rPr lang="en-US" b="1" dirty="0" smtClean="0"/>
              <a:t>volcanos</a:t>
            </a:r>
            <a:r>
              <a:rPr lang="en-US" b="1" dirty="0"/>
              <a:t>, valleys</a:t>
            </a:r>
            <a:r>
              <a:rPr lang="en-US" b="1" dirty="0" smtClean="0"/>
              <a:t>, grassy </a:t>
            </a:r>
            <a:r>
              <a:rPr lang="en-US" b="1" dirty="0"/>
              <a:t>highlands</a:t>
            </a:r>
            <a:r>
              <a:rPr lang="en-US" b="1" dirty="0" smtClean="0"/>
              <a:t>,       </a:t>
            </a:r>
            <a:r>
              <a:rPr lang="en-US" b="1" dirty="0"/>
              <a:t>cloud forests, mountain lakes</a:t>
            </a:r>
          </a:p>
          <a:p>
            <a:endParaRPr lang="en-US" b="1" dirty="0"/>
          </a:p>
        </p:txBody>
      </p:sp>
      <p:sp>
        <p:nvSpPr>
          <p:cNvPr id="4" name="Content Placeholder 3"/>
          <p:cNvSpPr>
            <a:spLocks noGrp="1"/>
          </p:cNvSpPr>
          <p:nvPr>
            <p:ph sz="half" idx="2"/>
          </p:nvPr>
        </p:nvSpPr>
        <p:spPr/>
        <p:txBody>
          <a:bodyPr/>
          <a:lstStyle/>
          <a:p>
            <a:pPr marL="0" indent="0">
              <a:buNone/>
            </a:pPr>
            <a:r>
              <a:rPr lang="en-US" b="1" dirty="0" smtClean="0"/>
              <a:t>Cloud Forest</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9477" y="2579570"/>
            <a:ext cx="4853205" cy="3241097"/>
          </a:xfrm>
          <a:prstGeom prst="rect">
            <a:avLst/>
          </a:prstGeom>
        </p:spPr>
      </p:pic>
    </p:spTree>
    <p:extLst>
      <p:ext uri="{BB962C8B-B14F-4D97-AF65-F5344CB8AC3E}">
        <p14:creationId xmlns:p14="http://schemas.microsoft.com/office/powerpoint/2010/main" val="406036431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You Tube Videos to Access</a:t>
            </a:r>
            <a:endParaRPr lang="en-US" b="1" dirty="0"/>
          </a:p>
        </p:txBody>
      </p:sp>
      <p:sp>
        <p:nvSpPr>
          <p:cNvPr id="3" name="Content Placeholder 2"/>
          <p:cNvSpPr>
            <a:spLocks noGrp="1"/>
          </p:cNvSpPr>
          <p:nvPr>
            <p:ph idx="1"/>
          </p:nvPr>
        </p:nvSpPr>
        <p:spPr>
          <a:ln>
            <a:solidFill>
              <a:srgbClr val="0070C0"/>
            </a:solidFill>
          </a:ln>
        </p:spPr>
        <p:txBody>
          <a:bodyPr>
            <a:normAutofit fontScale="92500" lnSpcReduction="20000"/>
          </a:bodyPr>
          <a:lstStyle/>
          <a:p>
            <a:pPr marL="0" indent="0" algn="ctr">
              <a:buNone/>
            </a:pPr>
            <a:r>
              <a:rPr lang="en-US" b="1" dirty="0" smtClean="0"/>
              <a:t>Enter any of these locations into computer web browser</a:t>
            </a:r>
          </a:p>
          <a:p>
            <a:pPr marL="0" indent="0">
              <a:buNone/>
            </a:pPr>
            <a:endParaRPr lang="en-US" sz="2000" b="1" dirty="0" smtClean="0"/>
          </a:p>
          <a:p>
            <a:pPr marL="0" indent="0">
              <a:buNone/>
            </a:pPr>
            <a:r>
              <a:rPr lang="en-US" sz="2000" b="1" dirty="0" smtClean="0"/>
              <a:t>ISLAS </a:t>
            </a:r>
            <a:r>
              <a:rPr lang="en-US" sz="2000" b="1" dirty="0"/>
              <a:t>GALÁPAGOS, ECUADOR: VIDEO </a:t>
            </a:r>
            <a:r>
              <a:rPr lang="en-US" sz="2000" b="1" dirty="0" smtClean="0"/>
              <a:t>MONTAGE     2:15 minutes</a:t>
            </a:r>
          </a:p>
          <a:p>
            <a:pPr marL="0" indent="0">
              <a:buNone/>
            </a:pPr>
            <a:r>
              <a:rPr lang="en-US" sz="2000" b="1" u="sng" dirty="0">
                <a:hlinkClick r:id="rId3"/>
              </a:rPr>
              <a:t>https://www.youtube.com/watch?v=myGbn28zcn8</a:t>
            </a:r>
            <a:endParaRPr lang="en-US" sz="2000" b="1" dirty="0"/>
          </a:p>
          <a:p>
            <a:pPr marL="0" indent="0">
              <a:buNone/>
            </a:pPr>
            <a:endParaRPr lang="en-US" sz="2000" b="1" dirty="0" smtClean="0"/>
          </a:p>
          <a:p>
            <a:pPr marL="0" indent="0">
              <a:buNone/>
            </a:pPr>
            <a:r>
              <a:rPr lang="en-US" sz="2000" b="1" dirty="0" smtClean="0"/>
              <a:t>Ecuador </a:t>
            </a:r>
            <a:r>
              <a:rPr lang="en-US" sz="2000" b="1" dirty="0"/>
              <a:t>Life at its Purest!! (in English)   6:59 minutes</a:t>
            </a:r>
          </a:p>
          <a:p>
            <a:pPr marL="0" indent="0">
              <a:buNone/>
            </a:pPr>
            <a:r>
              <a:rPr lang="en-US" sz="2000" b="1" u="sng" dirty="0" smtClean="0">
                <a:hlinkClick r:id="rId4"/>
              </a:rPr>
              <a:t>https</a:t>
            </a:r>
            <a:r>
              <a:rPr lang="en-US" sz="2000" b="1" u="sng" dirty="0">
                <a:hlinkClick r:id="rId4"/>
              </a:rPr>
              <a:t>://</a:t>
            </a:r>
            <a:r>
              <a:rPr lang="en-US" sz="2000" b="1" u="sng" dirty="0" smtClean="0">
                <a:hlinkClick r:id="rId4"/>
              </a:rPr>
              <a:t>www.youtube.com/watch?v=xM-o1eesn4M</a:t>
            </a:r>
            <a:endParaRPr lang="en-US" sz="2000" b="1" u="sng" dirty="0" smtClean="0"/>
          </a:p>
          <a:p>
            <a:pPr marL="0" indent="0">
              <a:buNone/>
            </a:pPr>
            <a:endParaRPr lang="en-US" sz="2000" b="1" dirty="0" smtClean="0"/>
          </a:p>
          <a:p>
            <a:pPr marL="0" indent="0">
              <a:buNone/>
            </a:pPr>
            <a:r>
              <a:rPr lang="en-US" sz="2000" b="1" dirty="0" smtClean="0"/>
              <a:t>All </a:t>
            </a:r>
            <a:r>
              <a:rPr lang="en-US" sz="2000" b="1" dirty="0"/>
              <a:t>You Need is Ecuador - Documental HD </a:t>
            </a:r>
            <a:r>
              <a:rPr lang="en-US" sz="2000" b="1" dirty="0" smtClean="0"/>
              <a:t>     22:53 minutes</a:t>
            </a:r>
            <a:endParaRPr lang="en-US" sz="2000" b="1" dirty="0"/>
          </a:p>
          <a:p>
            <a:pPr marL="0" indent="0">
              <a:buNone/>
            </a:pPr>
            <a:r>
              <a:rPr lang="en-US" sz="2000" b="1" u="sng" dirty="0" smtClean="0">
                <a:hlinkClick r:id="rId5"/>
              </a:rPr>
              <a:t>https</a:t>
            </a:r>
            <a:r>
              <a:rPr lang="en-US" sz="2000" b="1" u="sng" dirty="0">
                <a:hlinkClick r:id="rId5"/>
              </a:rPr>
              <a:t>://www.youtube.com/watch?v=uW4VZzldJbc</a:t>
            </a:r>
            <a:endParaRPr lang="en-US" sz="2000" b="1" dirty="0"/>
          </a:p>
          <a:p>
            <a:pPr marL="0" indent="0">
              <a:buNone/>
            </a:pPr>
            <a:endParaRPr lang="en-US" sz="2000" b="1" dirty="0"/>
          </a:p>
          <a:p>
            <a:pPr marL="0" indent="0">
              <a:buNone/>
            </a:pPr>
            <a:r>
              <a:rPr lang="en-US" sz="2000" b="1" dirty="0" smtClean="0"/>
              <a:t>         </a:t>
            </a:r>
            <a:endParaRPr lang="en-US" sz="2000" b="1" dirty="0"/>
          </a:p>
        </p:txBody>
      </p:sp>
    </p:spTree>
    <p:extLst>
      <p:ext uri="{BB962C8B-B14F-4D97-AF65-F5344CB8AC3E}">
        <p14:creationId xmlns:p14="http://schemas.microsoft.com/office/powerpoint/2010/main" val="183949809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Sources   -  1</a:t>
            </a:r>
            <a:endParaRPr lang="en-US" b="1" dirty="0"/>
          </a:p>
        </p:txBody>
      </p:sp>
      <p:sp>
        <p:nvSpPr>
          <p:cNvPr id="3" name="Content Placeholder 2"/>
          <p:cNvSpPr>
            <a:spLocks noGrp="1"/>
          </p:cNvSpPr>
          <p:nvPr>
            <p:ph idx="1"/>
          </p:nvPr>
        </p:nvSpPr>
        <p:spPr>
          <a:ln>
            <a:solidFill>
              <a:srgbClr val="7030A0"/>
            </a:solidFill>
          </a:ln>
        </p:spPr>
        <p:txBody>
          <a:bodyPr/>
          <a:lstStyle/>
          <a:p>
            <a:pPr marL="0" indent="0">
              <a:buNone/>
            </a:pPr>
            <a:r>
              <a:rPr lang="en-US" sz="2000" b="1" u="sng" dirty="0"/>
              <a:t>Ecuador –Enchantment of the World, </a:t>
            </a:r>
            <a:r>
              <a:rPr lang="en-US" sz="2000" b="1" dirty="0"/>
              <a:t>by JoAnn </a:t>
            </a:r>
            <a:r>
              <a:rPr lang="en-US" sz="2000" b="1" dirty="0" err="1"/>
              <a:t>Milivojevic</a:t>
            </a:r>
            <a:r>
              <a:rPr lang="en-US" sz="2000" b="1" dirty="0"/>
              <a:t>, Scholastic Children’s Press, 2010 </a:t>
            </a:r>
          </a:p>
          <a:p>
            <a:pPr marL="0" indent="0">
              <a:buNone/>
            </a:pPr>
            <a:r>
              <a:rPr lang="en-US" sz="2000" b="1" u="sng" dirty="0"/>
              <a:t>South America Today – Ecuador</a:t>
            </a:r>
            <a:r>
              <a:rPr lang="en-US" sz="2000" b="1" dirty="0"/>
              <a:t>, by Colleen Madonna Flood Williams, Mason Crest Publishers, 2009</a:t>
            </a:r>
          </a:p>
          <a:p>
            <a:pPr marL="0" indent="0">
              <a:buNone/>
            </a:pPr>
            <a:r>
              <a:rPr lang="en-US" sz="2000" b="1" u="sng" dirty="0"/>
              <a:t>Culture Smart! Ecuador</a:t>
            </a:r>
            <a:r>
              <a:rPr lang="en-US" sz="2000" b="1" dirty="0"/>
              <a:t> by Russell </a:t>
            </a:r>
            <a:r>
              <a:rPr lang="en-US" sz="2000" b="1" dirty="0" err="1"/>
              <a:t>Maddick</a:t>
            </a:r>
            <a:r>
              <a:rPr lang="en-US" sz="2000" b="1" dirty="0"/>
              <a:t> , </a:t>
            </a:r>
            <a:r>
              <a:rPr lang="en-US" sz="2000" b="1" dirty="0" err="1"/>
              <a:t>Kuperard</a:t>
            </a:r>
            <a:r>
              <a:rPr lang="en-US" sz="2000" b="1" dirty="0"/>
              <a:t> Publishing </a:t>
            </a:r>
          </a:p>
          <a:p>
            <a:pPr marL="0" indent="0">
              <a:buNone/>
            </a:pPr>
            <a:r>
              <a:rPr lang="en-US" sz="2000" b="1" u="sng" dirty="0" err="1"/>
              <a:t>Frommer’s</a:t>
            </a:r>
            <a:r>
              <a:rPr lang="en-US" sz="2000" b="1" u="sng" dirty="0"/>
              <a:t> Ecuador and Galapagos </a:t>
            </a:r>
            <a:r>
              <a:rPr lang="en-US" sz="2000" b="1" u="sng" dirty="0" err="1"/>
              <a:t>Islands,by</a:t>
            </a:r>
            <a:r>
              <a:rPr lang="en-US" sz="2000" b="1" u="sng" dirty="0"/>
              <a:t> Eliot Greenspan,</a:t>
            </a:r>
            <a:r>
              <a:rPr lang="en-US" sz="2000" b="1" dirty="0"/>
              <a:t> Wiley Publishing Inc.,  </a:t>
            </a:r>
            <a:r>
              <a:rPr lang="en-US" sz="2000" b="1" dirty="0" smtClean="0"/>
              <a:t>2011</a:t>
            </a:r>
          </a:p>
          <a:p>
            <a:pPr marL="0" indent="0">
              <a:buNone/>
            </a:pPr>
            <a:r>
              <a:rPr lang="en-US" sz="2000" b="1" dirty="0"/>
              <a:t>www.cia.gov/library/publications/the-world-factbook</a:t>
            </a:r>
          </a:p>
          <a:p>
            <a:pPr marL="0" indent="0">
              <a:buNone/>
            </a:pPr>
            <a:r>
              <a:rPr lang="en-US" sz="2000" b="1" dirty="0"/>
              <a:t>"Ecuador." </a:t>
            </a:r>
            <a:r>
              <a:rPr lang="en-US" sz="2000" b="1" i="1" dirty="0"/>
              <a:t>CultureGrams Online Edition</a:t>
            </a:r>
            <a:r>
              <a:rPr lang="en-US" sz="2000" b="1" dirty="0"/>
              <a:t>. ProQuest, 2015. Web. 20 Jul 2015.</a:t>
            </a:r>
          </a:p>
          <a:p>
            <a:pPr marL="0" indent="0">
              <a:buNone/>
            </a:pPr>
            <a:r>
              <a:rPr lang="en-US" sz="2000" b="1" dirty="0"/>
              <a:t>www.atozworldculture.com</a:t>
            </a:r>
          </a:p>
          <a:p>
            <a:pPr marL="0" indent="0">
              <a:buNone/>
            </a:pPr>
            <a:r>
              <a:rPr lang="en-US" sz="2000" b="1" dirty="0" err="1"/>
              <a:t>Encyclopaedia</a:t>
            </a:r>
            <a:r>
              <a:rPr lang="en-US" sz="2000" b="1" dirty="0"/>
              <a:t> </a:t>
            </a:r>
            <a:r>
              <a:rPr lang="en-US" sz="2000" b="1" dirty="0" err="1"/>
              <a:t>Brittanica</a:t>
            </a:r>
            <a:r>
              <a:rPr lang="en-US" sz="2000" b="1" dirty="0"/>
              <a:t> accessed from http://library.eb.com</a:t>
            </a:r>
            <a:r>
              <a:rPr lang="en-US" sz="2000" b="1" u="sng" dirty="0"/>
              <a:t>  </a:t>
            </a:r>
            <a:endParaRPr lang="en-US" sz="2000" b="1" dirty="0"/>
          </a:p>
          <a:p>
            <a:pPr marL="0" indent="0">
              <a:buNone/>
            </a:pPr>
            <a:r>
              <a:rPr lang="en-US" sz="2000" b="1" dirty="0"/>
              <a:t>www.commons.wikimedia.org</a:t>
            </a:r>
          </a:p>
          <a:p>
            <a:pPr marL="0" indent="0">
              <a:buNone/>
            </a:pPr>
            <a:r>
              <a:rPr lang="en-US" sz="2000" b="1" dirty="0"/>
              <a:t>www.wikipedia.org</a:t>
            </a:r>
          </a:p>
          <a:p>
            <a:pPr marL="0" indent="0">
              <a:buNone/>
            </a:pPr>
            <a:endParaRPr lang="en-US" dirty="0"/>
          </a:p>
        </p:txBody>
      </p:sp>
    </p:spTree>
    <p:extLst>
      <p:ext uri="{BB962C8B-B14F-4D97-AF65-F5344CB8AC3E}">
        <p14:creationId xmlns:p14="http://schemas.microsoft.com/office/powerpoint/2010/main" val="376525974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Sources  -  2</a:t>
            </a:r>
            <a:endParaRPr lang="en-US" b="1" dirty="0"/>
          </a:p>
        </p:txBody>
      </p:sp>
      <p:sp>
        <p:nvSpPr>
          <p:cNvPr id="3" name="Content Placeholder 2"/>
          <p:cNvSpPr>
            <a:spLocks noGrp="1"/>
          </p:cNvSpPr>
          <p:nvPr>
            <p:ph idx="1"/>
          </p:nvPr>
        </p:nvSpPr>
        <p:spPr>
          <a:ln>
            <a:solidFill>
              <a:srgbClr val="7030A0"/>
            </a:solidFill>
          </a:ln>
        </p:spPr>
        <p:txBody>
          <a:bodyPr>
            <a:normAutofit lnSpcReduction="10000"/>
          </a:bodyPr>
          <a:lstStyle/>
          <a:p>
            <a:pPr marL="0" indent="0">
              <a:buNone/>
            </a:pPr>
            <a:r>
              <a:rPr lang="en-US" b="1" dirty="0"/>
              <a:t>www.roughguides.com/article/equatorial-differences-in-quito-ecuador/</a:t>
            </a:r>
          </a:p>
          <a:p>
            <a:pPr marL="0" indent="0">
              <a:buNone/>
            </a:pPr>
            <a:r>
              <a:rPr lang="en-US" b="1" dirty="0"/>
              <a:t>www.images.google.com</a:t>
            </a:r>
          </a:p>
          <a:p>
            <a:pPr marL="0" indent="0">
              <a:buNone/>
            </a:pPr>
            <a:r>
              <a:rPr lang="en-US" b="1" dirty="0"/>
              <a:t>www.infoplease.com</a:t>
            </a:r>
          </a:p>
          <a:p>
            <a:pPr marL="0" indent="0">
              <a:buNone/>
            </a:pPr>
            <a:r>
              <a:rPr lang="en-US" b="1" dirty="0"/>
              <a:t>www.geography.about.com/od/ecuadormaps</a:t>
            </a:r>
          </a:p>
          <a:p>
            <a:pPr marL="0" indent="0">
              <a:buNone/>
            </a:pPr>
            <a:r>
              <a:rPr lang="en-US" b="1" dirty="0"/>
              <a:t>www.thebestofecuador.com  </a:t>
            </a:r>
          </a:p>
          <a:p>
            <a:pPr marL="0" indent="0">
              <a:buNone/>
            </a:pPr>
            <a:r>
              <a:rPr lang="en-US" b="1" dirty="0"/>
              <a:t>www.livescience.com</a:t>
            </a:r>
          </a:p>
          <a:p>
            <a:pPr marL="0" indent="0">
              <a:buNone/>
            </a:pPr>
            <a:r>
              <a:rPr lang="en-US" b="1" dirty="0" smtClean="0"/>
              <a:t>www.cntraveler.com</a:t>
            </a:r>
          </a:p>
          <a:p>
            <a:pPr marL="0" indent="0">
              <a:buNone/>
            </a:pPr>
            <a:r>
              <a:rPr lang="en-US" b="1" dirty="0" smtClean="0"/>
              <a:t> </a:t>
            </a:r>
            <a:r>
              <a:rPr lang="en-US" b="1" dirty="0"/>
              <a:t>www.youtube.com</a:t>
            </a:r>
          </a:p>
          <a:p>
            <a:pPr marL="0" indent="0">
              <a:buNone/>
            </a:pPr>
            <a:endParaRPr lang="en-US" b="1" dirty="0"/>
          </a:p>
          <a:p>
            <a:pPr marL="0" indent="0">
              <a:buNone/>
            </a:pPr>
            <a:endParaRPr lang="en-US" dirty="0"/>
          </a:p>
        </p:txBody>
      </p:sp>
    </p:spTree>
    <p:extLst>
      <p:ext uri="{BB962C8B-B14F-4D97-AF65-F5344CB8AC3E}">
        <p14:creationId xmlns:p14="http://schemas.microsoft.com/office/powerpoint/2010/main" val="319425815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Sources - 3</a:t>
            </a:r>
            <a:endParaRPr lang="en-US" b="1" dirty="0"/>
          </a:p>
        </p:txBody>
      </p:sp>
      <p:sp>
        <p:nvSpPr>
          <p:cNvPr id="3" name="Content Placeholder 2"/>
          <p:cNvSpPr>
            <a:spLocks noGrp="1"/>
          </p:cNvSpPr>
          <p:nvPr>
            <p:ph idx="1"/>
          </p:nvPr>
        </p:nvSpPr>
        <p:spPr>
          <a:ln>
            <a:solidFill>
              <a:srgbClr val="7030A0"/>
            </a:solidFill>
          </a:ln>
        </p:spPr>
        <p:txBody>
          <a:bodyPr>
            <a:normAutofit lnSpcReduction="10000"/>
          </a:bodyPr>
          <a:lstStyle/>
          <a:p>
            <a:pPr marL="0" indent="0">
              <a:buNone/>
            </a:pPr>
            <a:r>
              <a:rPr lang="en-US" b="1" dirty="0"/>
              <a:t>http://volcano.si.edu/    Smithsonian Institution National Museum of Natural History Global Volcanism Program</a:t>
            </a:r>
          </a:p>
          <a:p>
            <a:pPr marL="0" indent="0">
              <a:buNone/>
            </a:pPr>
            <a:r>
              <a:rPr lang="en-US" b="1" dirty="0"/>
              <a:t>http://www.rt.com/news/tungurahua-volcano-ecuador-explosion-505/</a:t>
            </a:r>
          </a:p>
          <a:p>
            <a:pPr marL="0" indent="0">
              <a:buNone/>
            </a:pPr>
            <a:r>
              <a:rPr lang="en-US" b="1" dirty="0"/>
              <a:t>http://ecuador.travel/blog/en/10-popular-celebrations-ecuador-looking/     </a:t>
            </a:r>
          </a:p>
          <a:p>
            <a:pPr marL="0" indent="0">
              <a:buNone/>
            </a:pPr>
            <a:r>
              <a:rPr lang="en-US" b="1" dirty="0"/>
              <a:t>http://www.wsj.com/articles/ecuador-president-rafael-correa-seeks-law-allowing-perpetual-re-election-1408395511</a:t>
            </a:r>
          </a:p>
          <a:p>
            <a:pPr marL="0" indent="0">
              <a:buNone/>
            </a:pPr>
            <a:r>
              <a:rPr lang="en-US" b="1" dirty="0"/>
              <a:t>http://www.usatoday.com/story/travel/destinations/2013/07/03/foreign-countries-where-you-can-use-us-dollars/2484391</a:t>
            </a:r>
            <a:r>
              <a:rPr lang="en-US" dirty="0"/>
              <a:t>/</a:t>
            </a:r>
          </a:p>
          <a:p>
            <a:pPr marL="0" indent="0">
              <a:buNone/>
            </a:pPr>
            <a:endParaRPr lang="en-US" dirty="0"/>
          </a:p>
        </p:txBody>
      </p:sp>
    </p:spTree>
    <p:extLst>
      <p:ext uri="{BB962C8B-B14F-4D97-AF65-F5344CB8AC3E}">
        <p14:creationId xmlns:p14="http://schemas.microsoft.com/office/powerpoint/2010/main" val="406686126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981200" y="304800"/>
            <a:ext cx="8229600" cy="1112838"/>
          </a:xfrm>
        </p:spPr>
        <p:txBody>
          <a:bodyPr>
            <a:normAutofit fontScale="90000"/>
          </a:bodyPr>
          <a:lstStyle/>
          <a:p>
            <a:pPr algn="ctr" eaLnBrk="1" hangingPunct="1"/>
            <a:r>
              <a:rPr lang="en-US" altLang="en-US" sz="4000" b="1" dirty="0"/>
              <a:t/>
            </a:r>
            <a:br>
              <a:rPr lang="en-US" altLang="en-US" sz="4000" b="1" dirty="0"/>
            </a:br>
            <a:r>
              <a:rPr lang="en-US" altLang="en-US" sz="4900" b="1" dirty="0"/>
              <a:t>IAHCE  &amp; You</a:t>
            </a:r>
            <a:r>
              <a:rPr lang="en-US" altLang="en-US" sz="4000" b="1" dirty="0"/>
              <a:t/>
            </a:r>
            <a:br>
              <a:rPr lang="en-US" altLang="en-US" sz="4000" b="1" dirty="0"/>
            </a:br>
            <a:endParaRPr lang="en-US" altLang="en-US" sz="4000" b="1" dirty="0"/>
          </a:p>
        </p:txBody>
      </p:sp>
      <p:sp>
        <p:nvSpPr>
          <p:cNvPr id="4099" name="Rectangle 3"/>
          <p:cNvSpPr>
            <a:spLocks noGrp="1" noChangeArrowheads="1"/>
          </p:cNvSpPr>
          <p:nvPr>
            <p:ph type="body" idx="1"/>
          </p:nvPr>
        </p:nvSpPr>
        <p:spPr/>
        <p:txBody>
          <a:bodyPr/>
          <a:lstStyle/>
          <a:p>
            <a:pPr algn="ctr" eaLnBrk="1" hangingPunct="1">
              <a:lnSpc>
                <a:spcPct val="90000"/>
              </a:lnSpc>
              <a:buFontTx/>
              <a:buNone/>
            </a:pPr>
            <a:endParaRPr lang="en-US" altLang="en-US" sz="1600" b="1" dirty="0"/>
          </a:p>
          <a:p>
            <a:pPr algn="ctr" eaLnBrk="1" hangingPunct="1">
              <a:lnSpc>
                <a:spcPct val="90000"/>
              </a:lnSpc>
              <a:buFontTx/>
              <a:buNone/>
            </a:pPr>
            <a:r>
              <a:rPr lang="en-US" altLang="en-US" b="1" dirty="0" smtClean="0"/>
              <a:t>This presentation created for </a:t>
            </a:r>
          </a:p>
          <a:p>
            <a:pPr algn="ctr" eaLnBrk="1" hangingPunct="1">
              <a:lnSpc>
                <a:spcPct val="90000"/>
              </a:lnSpc>
              <a:buFontTx/>
              <a:buNone/>
            </a:pPr>
            <a:r>
              <a:rPr lang="en-US" altLang="en-US" b="1" dirty="0" smtClean="0"/>
              <a:t>Illinois Association for Home and Community Education</a:t>
            </a:r>
          </a:p>
          <a:p>
            <a:pPr algn="ctr" eaLnBrk="1" hangingPunct="1">
              <a:lnSpc>
                <a:spcPct val="90000"/>
              </a:lnSpc>
              <a:buFontTx/>
              <a:buNone/>
            </a:pPr>
            <a:r>
              <a:rPr lang="en-US" altLang="en-US" b="1" dirty="0" smtClean="0"/>
              <a:t>members </a:t>
            </a:r>
          </a:p>
          <a:p>
            <a:pPr algn="ctr" eaLnBrk="1" hangingPunct="1">
              <a:lnSpc>
                <a:spcPct val="90000"/>
              </a:lnSpc>
              <a:buFontTx/>
              <a:buNone/>
            </a:pPr>
            <a:endParaRPr lang="en-US" altLang="en-US" sz="2400" b="1" dirty="0"/>
          </a:p>
          <a:p>
            <a:pPr algn="ctr" eaLnBrk="1" hangingPunct="1">
              <a:lnSpc>
                <a:spcPct val="90000"/>
              </a:lnSpc>
              <a:buFontTx/>
              <a:buNone/>
            </a:pPr>
            <a:r>
              <a:rPr lang="en-US" altLang="en-US" sz="2400" b="1" dirty="0"/>
              <a:t>by </a:t>
            </a:r>
          </a:p>
          <a:p>
            <a:pPr algn="ctr" eaLnBrk="1" hangingPunct="1">
              <a:lnSpc>
                <a:spcPct val="90000"/>
              </a:lnSpc>
              <a:buFontTx/>
              <a:buNone/>
            </a:pPr>
            <a:r>
              <a:rPr lang="en-US" altLang="en-US" sz="2400" b="1" dirty="0"/>
              <a:t>Pat </a:t>
            </a:r>
            <a:r>
              <a:rPr lang="en-US" altLang="en-US" sz="2400" b="1" dirty="0" err="1"/>
              <a:t>Weitzmann</a:t>
            </a:r>
            <a:r>
              <a:rPr lang="en-US" altLang="en-US" sz="2400" b="1" dirty="0"/>
              <a:t> </a:t>
            </a:r>
          </a:p>
          <a:p>
            <a:pPr algn="ctr" eaLnBrk="1" hangingPunct="1">
              <a:lnSpc>
                <a:spcPct val="90000"/>
              </a:lnSpc>
              <a:buFontTx/>
              <a:buNone/>
            </a:pPr>
            <a:r>
              <a:rPr lang="en-US" altLang="en-US" sz="2400" b="1" dirty="0"/>
              <a:t>IAHCE Board Member </a:t>
            </a:r>
          </a:p>
          <a:p>
            <a:pPr algn="ctr" eaLnBrk="1" hangingPunct="1">
              <a:lnSpc>
                <a:spcPct val="90000"/>
              </a:lnSpc>
              <a:buFontTx/>
              <a:buNone/>
            </a:pPr>
            <a:r>
              <a:rPr lang="en-US" altLang="en-US" sz="2400" b="1" dirty="0"/>
              <a:t> August </a:t>
            </a:r>
            <a:r>
              <a:rPr lang="en-US" altLang="en-US" sz="2400" b="1" dirty="0" smtClean="0"/>
              <a:t>2015</a:t>
            </a:r>
            <a:endParaRPr lang="en-US" altLang="en-US" sz="2400" b="1" dirty="0"/>
          </a:p>
          <a:p>
            <a:pPr algn="ctr" eaLnBrk="1" hangingPunct="1">
              <a:lnSpc>
                <a:spcPct val="90000"/>
              </a:lnSpc>
            </a:pPr>
            <a:endParaRPr lang="en-US" altLang="en-US" b="1" dirty="0" smtClean="0"/>
          </a:p>
        </p:txBody>
      </p:sp>
    </p:spTree>
    <p:extLst>
      <p:ext uri="{BB962C8B-B14F-4D97-AF65-F5344CB8AC3E}">
        <p14:creationId xmlns:p14="http://schemas.microsoft.com/office/powerpoint/2010/main" val="270675678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err="1" smtClean="0"/>
              <a:t>Oriente</a:t>
            </a:r>
            <a:endParaRPr lang="en-US" b="1" dirty="0"/>
          </a:p>
        </p:txBody>
      </p:sp>
      <p:sp>
        <p:nvSpPr>
          <p:cNvPr id="3" name="Content Placeholder 2"/>
          <p:cNvSpPr>
            <a:spLocks noGrp="1"/>
          </p:cNvSpPr>
          <p:nvPr>
            <p:ph sz="half" idx="1"/>
          </p:nvPr>
        </p:nvSpPr>
        <p:spPr>
          <a:xfrm>
            <a:off x="838200" y="1825625"/>
            <a:ext cx="4359442" cy="4351338"/>
          </a:xfrm>
          <a:ln>
            <a:solidFill>
              <a:srgbClr val="92D050"/>
            </a:solidFill>
          </a:ln>
        </p:spPr>
        <p:txBody>
          <a:bodyPr/>
          <a:lstStyle/>
          <a:p>
            <a:pPr marL="0" indent="0">
              <a:buNone/>
            </a:pPr>
            <a:r>
              <a:rPr lang="en-US" b="1" i="1" dirty="0"/>
              <a:t>Rain Forest</a:t>
            </a:r>
          </a:p>
          <a:p>
            <a:pPr marL="0" indent="0">
              <a:buNone/>
            </a:pPr>
            <a:r>
              <a:rPr lang="en-US" b="1" i="1" dirty="0" smtClean="0"/>
              <a:t>Gentle </a:t>
            </a:r>
            <a:r>
              <a:rPr lang="en-US" b="1" i="1" dirty="0"/>
              <a:t>slopes, flat valleys,</a:t>
            </a:r>
          </a:p>
          <a:p>
            <a:pPr marL="0" indent="0">
              <a:buNone/>
            </a:pPr>
            <a:r>
              <a:rPr lang="en-US" b="1" i="1" dirty="0"/>
              <a:t> Amazon River tributaries</a:t>
            </a:r>
          </a:p>
          <a:p>
            <a:endParaRPr lang="en-US" dirty="0"/>
          </a:p>
        </p:txBody>
      </p:sp>
      <p:sp>
        <p:nvSpPr>
          <p:cNvPr id="4" name="Content Placeholder 3"/>
          <p:cNvSpPr>
            <a:spLocks noGrp="1"/>
          </p:cNvSpPr>
          <p:nvPr>
            <p:ph sz="half" idx="2"/>
          </p:nvPr>
        </p:nvSpPr>
        <p:spPr>
          <a:xfrm>
            <a:off x="5659655" y="1825625"/>
            <a:ext cx="6011779" cy="4351338"/>
          </a:xfrm>
        </p:spPr>
        <p:txBody>
          <a:bodyPr/>
          <a:lstStyle/>
          <a:p>
            <a:pPr marL="0" indent="0">
              <a:buNone/>
            </a:pPr>
            <a:r>
              <a:rPr lang="en-US" b="1" dirty="0" smtClean="0"/>
              <a:t>Stream in the Amazon Basin</a:t>
            </a:r>
          </a:p>
          <a:p>
            <a:pPr marL="0"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134" y="2406315"/>
            <a:ext cx="5197481" cy="3462822"/>
          </a:xfrm>
          <a:prstGeom prst="rect">
            <a:avLst/>
          </a:prstGeom>
        </p:spPr>
      </p:pic>
    </p:spTree>
    <p:extLst>
      <p:ext uri="{BB962C8B-B14F-4D97-AF65-F5344CB8AC3E}">
        <p14:creationId xmlns:p14="http://schemas.microsoft.com/office/powerpoint/2010/main" val="18145978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Galápagos Islands</a:t>
            </a:r>
            <a:endParaRPr lang="en-US" b="1" dirty="0"/>
          </a:p>
        </p:txBody>
      </p:sp>
      <p:sp>
        <p:nvSpPr>
          <p:cNvPr id="3" name="Content Placeholder 2"/>
          <p:cNvSpPr>
            <a:spLocks noGrp="1"/>
          </p:cNvSpPr>
          <p:nvPr>
            <p:ph sz="half" idx="1"/>
          </p:nvPr>
        </p:nvSpPr>
        <p:spPr>
          <a:ln>
            <a:solidFill>
              <a:srgbClr val="FF0000"/>
            </a:solidFill>
          </a:ln>
        </p:spPr>
        <p:txBody>
          <a:bodyPr>
            <a:normAutofit fontScale="85000" lnSpcReduction="20000"/>
          </a:bodyPr>
          <a:lstStyle/>
          <a:p>
            <a:r>
              <a:rPr lang="en-US" b="1" dirty="0" smtClean="0"/>
              <a:t>In the Pacific Ocean  600 miles west of  Ecuador mainland</a:t>
            </a:r>
          </a:p>
          <a:p>
            <a:r>
              <a:rPr lang="en-US" b="1" dirty="0" smtClean="0"/>
              <a:t>3,090  sq. miles scattered over 23,000 sq. miles of ocean</a:t>
            </a:r>
          </a:p>
          <a:p>
            <a:r>
              <a:rPr lang="en-US" b="1" dirty="0" smtClean="0"/>
              <a:t>Consists of 19 rugged islands and about 50 islets</a:t>
            </a:r>
          </a:p>
          <a:p>
            <a:r>
              <a:rPr lang="en-US" b="1" dirty="0" smtClean="0"/>
              <a:t>Formed by underwater volcanos</a:t>
            </a:r>
          </a:p>
          <a:p>
            <a:r>
              <a:rPr lang="en-US" b="1" dirty="0"/>
              <a:t>L</a:t>
            </a:r>
            <a:r>
              <a:rPr lang="en-US" b="1" dirty="0" smtClean="0"/>
              <a:t>argest island, Isabela   </a:t>
            </a:r>
          </a:p>
          <a:p>
            <a:pPr marL="0" indent="0">
              <a:buNone/>
            </a:pPr>
            <a:r>
              <a:rPr lang="en-US" b="1" dirty="0"/>
              <a:t> </a:t>
            </a:r>
            <a:r>
              <a:rPr lang="en-US" b="1" dirty="0" smtClean="0"/>
              <a:t>  82 miles long</a:t>
            </a:r>
          </a:p>
          <a:p>
            <a:r>
              <a:rPr lang="en-US" b="1" dirty="0"/>
              <a:t>Annexed to Ecuador </a:t>
            </a:r>
            <a:r>
              <a:rPr lang="en-US" b="1" dirty="0" smtClean="0"/>
              <a:t> in 1832</a:t>
            </a:r>
          </a:p>
          <a:p>
            <a:r>
              <a:rPr lang="en-US" b="1" dirty="0" smtClean="0"/>
              <a:t>Became Galapagos National Park </a:t>
            </a:r>
          </a:p>
          <a:p>
            <a:pPr marL="0" indent="0">
              <a:buNone/>
            </a:pPr>
            <a:r>
              <a:rPr lang="en-US" b="1" dirty="0"/>
              <a:t> </a:t>
            </a:r>
            <a:r>
              <a:rPr lang="en-US" b="1" dirty="0" smtClean="0"/>
              <a:t>   in 1959</a:t>
            </a:r>
            <a:endParaRPr lang="en-US" b="1" dirty="0"/>
          </a:p>
          <a:p>
            <a:endParaRPr lang="en-US" dirty="0" smtClean="0"/>
          </a:p>
        </p:txBody>
      </p:sp>
      <p:sp>
        <p:nvSpPr>
          <p:cNvPr id="4" name="Content Placeholder 3"/>
          <p:cNvSpPr>
            <a:spLocks noGrp="1"/>
          </p:cNvSpPr>
          <p:nvPr>
            <p:ph sz="half" idx="2"/>
          </p:nvPr>
        </p:nvSpPr>
        <p:spPr>
          <a:ln>
            <a:solidFill>
              <a:srgbClr val="00B0F0"/>
            </a:solidFill>
          </a:ln>
        </p:spPr>
        <p:txBody>
          <a:bodyPr>
            <a:normAutofit fontScale="85000" lnSpcReduction="20000"/>
          </a:bodyPr>
          <a:lstStyle/>
          <a:p>
            <a:r>
              <a:rPr lang="en-US" b="1" dirty="0"/>
              <a:t>Natural Laboratory of Evolution </a:t>
            </a:r>
          </a:p>
          <a:p>
            <a:pPr lvl="1"/>
            <a:r>
              <a:rPr lang="en-US" sz="2800" b="1" dirty="0"/>
              <a:t>Plants, animals and birds evolved in </a:t>
            </a:r>
            <a:r>
              <a:rPr lang="en-US" sz="2800" b="1" dirty="0" smtClean="0"/>
              <a:t>isolation</a:t>
            </a:r>
          </a:p>
          <a:p>
            <a:pPr lvl="1"/>
            <a:r>
              <a:rPr lang="en-US" sz="2800" b="1" dirty="0" smtClean="0"/>
              <a:t>Charles Darwin’s visit in 1835 helped support Theory of Evolution </a:t>
            </a:r>
            <a:endParaRPr lang="en-US" sz="2800" b="1" dirty="0"/>
          </a:p>
          <a:p>
            <a:r>
              <a:rPr lang="en-US" b="1" dirty="0" smtClean="0"/>
              <a:t>Main industry    -    tourism </a:t>
            </a:r>
          </a:p>
          <a:p>
            <a:pPr lvl="1"/>
            <a:r>
              <a:rPr lang="en-US" sz="2800" b="1" dirty="0" smtClean="0"/>
              <a:t>170,000 visitors per year</a:t>
            </a:r>
          </a:p>
          <a:p>
            <a:pPr lvl="1"/>
            <a:r>
              <a:rPr lang="en-US" sz="2800" b="1" dirty="0"/>
              <a:t>m</a:t>
            </a:r>
            <a:r>
              <a:rPr lang="en-US" sz="2800" b="1" dirty="0" smtClean="0"/>
              <a:t>ostly by cruise boats</a:t>
            </a:r>
          </a:p>
          <a:p>
            <a:r>
              <a:rPr lang="en-US" b="1" dirty="0" smtClean="0"/>
              <a:t>UNESCO World </a:t>
            </a:r>
            <a:r>
              <a:rPr lang="en-US" b="1" dirty="0"/>
              <a:t>H</a:t>
            </a:r>
            <a:r>
              <a:rPr lang="en-US" b="1" dirty="0" smtClean="0"/>
              <a:t>eritage </a:t>
            </a:r>
            <a:r>
              <a:rPr lang="en-US" b="1" dirty="0"/>
              <a:t>S</a:t>
            </a:r>
            <a:r>
              <a:rPr lang="en-US" b="1" dirty="0" smtClean="0"/>
              <a:t>ite </a:t>
            </a:r>
          </a:p>
          <a:p>
            <a:r>
              <a:rPr lang="en-US" b="1" dirty="0" smtClean="0"/>
              <a:t>Residents:     25,000  people</a:t>
            </a:r>
          </a:p>
          <a:p>
            <a:pPr marL="0" indent="0">
              <a:buNone/>
            </a:pPr>
            <a:r>
              <a:rPr lang="en-US" b="1" dirty="0" smtClean="0"/>
              <a:t>    many thousands animals and birds</a:t>
            </a:r>
          </a:p>
        </p:txBody>
      </p:sp>
    </p:spTree>
    <p:extLst>
      <p:ext uri="{BB962C8B-B14F-4D97-AF65-F5344CB8AC3E}">
        <p14:creationId xmlns:p14="http://schemas.microsoft.com/office/powerpoint/2010/main" val="3194618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3907</TotalTime>
  <Words>6438</Words>
  <Application>Microsoft Office PowerPoint</Application>
  <PresentationFormat>Widescreen</PresentationFormat>
  <Paragraphs>1029</Paragraphs>
  <Slides>74</Slides>
  <Notes>74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74</vt:i4>
      </vt:variant>
    </vt:vector>
  </HeadingPairs>
  <TitlesOfParts>
    <vt:vector size="80" baseType="lpstr">
      <vt:lpstr>Arial</vt:lpstr>
      <vt:lpstr>Calibri</vt:lpstr>
      <vt:lpstr>Calibri Light</vt:lpstr>
      <vt:lpstr>Times New Roman</vt:lpstr>
      <vt:lpstr>Wingdings</vt:lpstr>
      <vt:lpstr>Office Theme</vt:lpstr>
      <vt:lpstr>                   Ecuador        </vt:lpstr>
      <vt:lpstr>What’s in a Name?</vt:lpstr>
      <vt:lpstr>Location</vt:lpstr>
      <vt:lpstr>Maps</vt:lpstr>
      <vt:lpstr>Geographic Regions</vt:lpstr>
      <vt:lpstr>Costa</vt:lpstr>
      <vt:lpstr>Sierra </vt:lpstr>
      <vt:lpstr>Oriente</vt:lpstr>
      <vt:lpstr>Galápagos Islands</vt:lpstr>
      <vt:lpstr>Blue Footed Booby</vt:lpstr>
      <vt:lpstr>PowerPoint Presentation</vt:lpstr>
      <vt:lpstr>Flightless Coromorant and Sally Lightfoot Crabs</vt:lpstr>
      <vt:lpstr>PowerPoint Presentation</vt:lpstr>
      <vt:lpstr>PowerPoint Presentation</vt:lpstr>
      <vt:lpstr>PowerPoint Presentation</vt:lpstr>
      <vt:lpstr>History 1450   -  1972</vt:lpstr>
      <vt:lpstr>Ingapirca </vt:lpstr>
      <vt:lpstr>History 1981 - 2014</vt:lpstr>
      <vt:lpstr>Mainland Wildlife  Mammals</vt:lpstr>
      <vt:lpstr>Ocelot </vt:lpstr>
      <vt:lpstr>Birds 1,500 species    -Here are some- </vt:lpstr>
      <vt:lpstr>Reptiles over 400 species -Here are some- </vt:lpstr>
      <vt:lpstr>Invertebrates - Some fascinating ones- </vt:lpstr>
      <vt:lpstr>Sea Life  -Some well known- </vt:lpstr>
      <vt:lpstr>Amphibians 450 species -Here are some- </vt:lpstr>
      <vt:lpstr>Geographical Features</vt:lpstr>
      <vt:lpstr>Two Seasons</vt:lpstr>
      <vt:lpstr>Rivers </vt:lpstr>
      <vt:lpstr>National Symbols</vt:lpstr>
      <vt:lpstr>Ecuadorean Ivory Palm </vt:lpstr>
      <vt:lpstr>Volcanos  -   31 Active</vt:lpstr>
      <vt:lpstr>Cotopaxi</vt:lpstr>
      <vt:lpstr>Glacier Topped Cotopaxi</vt:lpstr>
      <vt:lpstr>Reventador </vt:lpstr>
      <vt:lpstr>Tungurahua</vt:lpstr>
      <vt:lpstr>Wolf</vt:lpstr>
      <vt:lpstr>Volcanos - Inactive  </vt:lpstr>
      <vt:lpstr>Chimborazo</vt:lpstr>
      <vt:lpstr>UNESCO World Heritage Sites</vt:lpstr>
      <vt:lpstr>Cities</vt:lpstr>
      <vt:lpstr>Quito</vt:lpstr>
      <vt:lpstr>More Cities</vt:lpstr>
      <vt:lpstr>Machala</vt:lpstr>
      <vt:lpstr>People</vt:lpstr>
      <vt:lpstr>PowerPoint Presentation</vt:lpstr>
      <vt:lpstr>PowerPoint Presentation</vt:lpstr>
      <vt:lpstr>PowerPoint Presentation</vt:lpstr>
      <vt:lpstr>Mosaic by Stolichanin</vt:lpstr>
      <vt:lpstr>Living in a Traditional Roles Society - Men -</vt:lpstr>
      <vt:lpstr>Living in a Traditional Roles Society - Women -</vt:lpstr>
      <vt:lpstr>Economy Overall </vt:lpstr>
      <vt:lpstr>Economy Exports  &amp; Imports</vt:lpstr>
      <vt:lpstr>Panama Hats</vt:lpstr>
      <vt:lpstr>Some People at Work</vt:lpstr>
      <vt:lpstr>More People at Work</vt:lpstr>
      <vt:lpstr>Government</vt:lpstr>
      <vt:lpstr>Currency of Ecuador</vt:lpstr>
      <vt:lpstr>Education</vt:lpstr>
      <vt:lpstr>Transportation &amp; Communication</vt:lpstr>
      <vt:lpstr>The Arts</vt:lpstr>
      <vt:lpstr>Music</vt:lpstr>
      <vt:lpstr>PowerPoint Presentation</vt:lpstr>
      <vt:lpstr>Cuisine</vt:lpstr>
      <vt:lpstr>Popular Celebrations </vt:lpstr>
      <vt:lpstr>Sports and Recreation</vt:lpstr>
      <vt:lpstr>Health and Welfare</vt:lpstr>
      <vt:lpstr>Religion</vt:lpstr>
      <vt:lpstr>Concerns</vt:lpstr>
      <vt:lpstr> When You Can _Travel _Enrich Yourself</vt:lpstr>
      <vt:lpstr>You Tube Videos to Access</vt:lpstr>
      <vt:lpstr>Sources   -  1</vt:lpstr>
      <vt:lpstr>Sources  -  2</vt:lpstr>
      <vt:lpstr>Sources - 3</vt:lpstr>
      <vt:lpstr> IAHCE  &amp; You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Ecuador</dc:title>
  <dc:creator>Pat</dc:creator>
  <cp:lastModifiedBy>Sharon Middleton</cp:lastModifiedBy>
  <cp:revision>511</cp:revision>
  <dcterms:created xsi:type="dcterms:W3CDTF">2015-07-21T00:14:51Z</dcterms:created>
  <dcterms:modified xsi:type="dcterms:W3CDTF">2016-08-08T22:08:23Z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