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1" r:id="rId17"/>
    <p:sldId id="272" r:id="rId18"/>
    <p:sldId id="274" r:id="rId19"/>
    <p:sldId id="270" r:id="rId20"/>
    <p:sldId id="27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B1DCA29-8D3F-4D5D-B83C-8F71D5FD8243}" type="datetimeFigureOut">
              <a:rPr lang="en-US" smtClean="0"/>
              <a:t>3/21/2015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177AFA8-7B4B-490F-BC8B-5E78343DD9B6}" type="slidenum">
              <a:rPr lang="en-US" smtClean="0"/>
              <a:t>‹#›</a:t>
            </a:fld>
            <a:endParaRPr lang="en-US"/>
          </a:p>
        </p:txBody>
      </p:sp>
    </p:spTree>
    <p:extLst>
      <p:ext uri="{BB962C8B-B14F-4D97-AF65-F5344CB8AC3E}">
        <p14:creationId xmlns:p14="http://schemas.microsoft.com/office/powerpoint/2010/main" val="2706043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B9DE58-F9C6-4942-98BC-7B8500DA3E94}" type="datetimeFigureOut">
              <a:rPr lang="en-US" smtClean="0"/>
              <a:t>3/21/2015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C37ED58-4C72-4543-9360-0475A6CE555A}" type="slidenum">
              <a:rPr lang="en-US" smtClean="0"/>
              <a:t>‹#›</a:t>
            </a:fld>
            <a:endParaRPr lang="en-US"/>
          </a:p>
        </p:txBody>
      </p:sp>
    </p:spTree>
    <p:extLst>
      <p:ext uri="{BB962C8B-B14F-4D97-AF65-F5344CB8AC3E}">
        <p14:creationId xmlns:p14="http://schemas.microsoft.com/office/powerpoint/2010/main" val="274164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1977, under the Delaney Clause, saccharin was banned as it had</a:t>
            </a:r>
            <a:r>
              <a:rPr lang="en-US" baseline="0" dirty="0" smtClean="0"/>
              <a:t> been determined that it caused bladder cancer in lab rats. But the National Institute for Environmental Health Sciences determined that the mechanism by which saccharin caused bladder tumors in rats was not relevant to human beings.  In 1996, the Delaney Clause was repealed. In 2000, Congress voted for no need for a warning label</a:t>
            </a:r>
            <a:endParaRPr lang="en-US" dirty="0" smtClean="0"/>
          </a:p>
          <a:p>
            <a:endParaRPr lang="en-US" dirty="0"/>
          </a:p>
        </p:txBody>
      </p:sp>
      <p:sp>
        <p:nvSpPr>
          <p:cNvPr id="4" name="Slide Number Placeholder 3"/>
          <p:cNvSpPr>
            <a:spLocks noGrp="1"/>
          </p:cNvSpPr>
          <p:nvPr>
            <p:ph type="sldNum" sz="quarter" idx="10"/>
          </p:nvPr>
        </p:nvSpPr>
        <p:spPr/>
        <p:txBody>
          <a:bodyPr/>
          <a:lstStyle/>
          <a:p>
            <a:fld id="{3C37ED58-4C72-4543-9360-0475A6CE555A}" type="slidenum">
              <a:rPr lang="en-US" smtClean="0"/>
              <a:t>12</a:t>
            </a:fld>
            <a:endParaRPr lang="en-US"/>
          </a:p>
        </p:txBody>
      </p:sp>
    </p:spTree>
    <p:extLst>
      <p:ext uri="{BB962C8B-B14F-4D97-AF65-F5344CB8AC3E}">
        <p14:creationId xmlns:p14="http://schemas.microsoft.com/office/powerpoint/2010/main" val="246217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A: 24 packets of aspartame in a 2 quart pitcher</a:t>
            </a:r>
          </a:p>
          <a:p>
            <a:r>
              <a:rPr lang="en-US" dirty="0" smtClean="0"/>
              <a:t>Sample</a:t>
            </a:r>
            <a:r>
              <a:rPr lang="en-US" baseline="0" dirty="0" smtClean="0"/>
              <a:t> B: 12 </a:t>
            </a:r>
            <a:r>
              <a:rPr lang="en-US" baseline="0" dirty="0" err="1" smtClean="0"/>
              <a:t>pakets</a:t>
            </a:r>
            <a:r>
              <a:rPr lang="en-US" baseline="0" dirty="0" smtClean="0"/>
              <a:t> of aspartame + 6 packets of Sweet N Low (= 18 packets total)</a:t>
            </a:r>
            <a:endParaRPr lang="en-US" dirty="0"/>
          </a:p>
        </p:txBody>
      </p:sp>
      <p:sp>
        <p:nvSpPr>
          <p:cNvPr id="4" name="Slide Number Placeholder 3"/>
          <p:cNvSpPr>
            <a:spLocks noGrp="1"/>
          </p:cNvSpPr>
          <p:nvPr>
            <p:ph type="sldNum" sz="quarter" idx="10"/>
          </p:nvPr>
        </p:nvSpPr>
        <p:spPr/>
        <p:txBody>
          <a:bodyPr/>
          <a:lstStyle/>
          <a:p>
            <a:fld id="{3C37ED58-4C72-4543-9360-0475A6CE555A}" type="slidenum">
              <a:rPr lang="en-US" smtClean="0"/>
              <a:t>17</a:t>
            </a:fld>
            <a:endParaRPr lang="en-US"/>
          </a:p>
        </p:txBody>
      </p:sp>
    </p:spTree>
    <p:extLst>
      <p:ext uri="{BB962C8B-B14F-4D97-AF65-F5344CB8AC3E}">
        <p14:creationId xmlns:p14="http://schemas.microsoft.com/office/powerpoint/2010/main" val="407231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Allulose</a:t>
            </a:r>
            <a:r>
              <a:rPr lang="en-US" baseline="0" dirty="0" smtClean="0"/>
              <a:t> is one of the many different sugars in nature (made from corn).   We will begin seeing it used in the later part of 2015.</a:t>
            </a:r>
          </a:p>
          <a:p>
            <a:r>
              <a:rPr lang="en-US" baseline="0" dirty="0" smtClean="0"/>
              <a:t>1 gram of </a:t>
            </a:r>
            <a:r>
              <a:rPr lang="en-US" baseline="0" dirty="0" err="1" smtClean="0"/>
              <a:t>Dolcia</a:t>
            </a:r>
            <a:r>
              <a:rPr lang="en-US" baseline="0" dirty="0" smtClean="0"/>
              <a:t> Prima has 0.39 calories versus 4 calories per gram for table sugar.</a:t>
            </a:r>
            <a:endParaRPr lang="en-US" dirty="0"/>
          </a:p>
        </p:txBody>
      </p:sp>
      <p:sp>
        <p:nvSpPr>
          <p:cNvPr id="4" name="Slide Number Placeholder 3"/>
          <p:cNvSpPr>
            <a:spLocks noGrp="1"/>
          </p:cNvSpPr>
          <p:nvPr>
            <p:ph type="sldNum" sz="quarter" idx="10"/>
          </p:nvPr>
        </p:nvSpPr>
        <p:spPr/>
        <p:txBody>
          <a:bodyPr/>
          <a:lstStyle/>
          <a:p>
            <a:fld id="{3C37ED58-4C72-4543-9360-0475A6CE555A}" type="slidenum">
              <a:rPr lang="en-US" smtClean="0"/>
              <a:t>18</a:t>
            </a:fld>
            <a:endParaRPr lang="en-US"/>
          </a:p>
        </p:txBody>
      </p:sp>
    </p:spTree>
    <p:extLst>
      <p:ext uri="{BB962C8B-B14F-4D97-AF65-F5344CB8AC3E}">
        <p14:creationId xmlns:p14="http://schemas.microsoft.com/office/powerpoint/2010/main" val="631705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241959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91CDA-ADE3-4E3D-9B0C-53271FD18F12}" type="datetimeFigureOut">
              <a:rPr lang="en-US" smtClean="0"/>
              <a:pPr/>
              <a:t>3/21/2015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325022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153607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3178350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427644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991CDA-ADE3-4E3D-9B0C-53271FD18F12}" type="datetimeFigureOut">
              <a:rPr lang="en-US" smtClean="0"/>
              <a:pPr/>
              <a:t>3/21/2015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39428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991CDA-ADE3-4E3D-9B0C-53271FD18F12}" type="datetimeFigureOut">
              <a:rPr lang="en-US" smtClean="0"/>
              <a:pPr/>
              <a:t>3/21/2015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143708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140238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347083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107804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91CDA-ADE3-4E3D-9B0C-53271FD18F12}" type="datetimeFigureOut">
              <a:rPr lang="en-US" smtClean="0"/>
              <a:pPr/>
              <a:t>3/21/2015</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18869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991CDA-ADE3-4E3D-9B0C-53271FD18F12}" type="datetimeFigureOut">
              <a:rPr lang="en-US" smtClean="0"/>
              <a:pPr/>
              <a:t>3/21/2015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59494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991CDA-ADE3-4E3D-9B0C-53271FD18F12}" type="datetimeFigureOut">
              <a:rPr lang="en-US" smtClean="0"/>
              <a:pPr/>
              <a:t>3/21/2015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9145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991CDA-ADE3-4E3D-9B0C-53271FD18F12}" type="datetimeFigureOut">
              <a:rPr lang="en-US" smtClean="0"/>
              <a:pPr/>
              <a:t>3/21/2015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269760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C2991CDA-ADE3-4E3D-9B0C-53271FD18F12}" type="datetimeFigureOut">
              <a:rPr lang="en-US" smtClean="0"/>
              <a:pPr/>
              <a:t>3/21/2015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67007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91CDA-ADE3-4E3D-9B0C-53271FD18F12}" type="datetimeFigureOut">
              <a:rPr lang="en-US" smtClean="0"/>
              <a:pPr/>
              <a:t>3/21/2015</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18264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91CDA-ADE3-4E3D-9B0C-53271FD18F12}" type="datetimeFigureOut">
              <a:rPr lang="en-US" smtClean="0"/>
              <a:pPr/>
              <a:t>3/21/2015</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177229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C2991CDA-ADE3-4E3D-9B0C-53271FD18F12}" type="datetimeFigureOut">
              <a:rPr lang="en-US" smtClean="0"/>
              <a:pPr/>
              <a:t>3/21/2015</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C4694-CF62-4EF8-9FEE-AB427E9119D2}" type="slidenum">
              <a:rPr lang="en-US" smtClean="0"/>
              <a:pPr/>
              <a:t>‹#›</a:t>
            </a:fld>
            <a:endParaRPr lang="en-US"/>
          </a:p>
        </p:txBody>
      </p:sp>
    </p:spTree>
    <p:extLst>
      <p:ext uri="{BB962C8B-B14F-4D97-AF65-F5344CB8AC3E}">
        <p14:creationId xmlns:p14="http://schemas.microsoft.com/office/powerpoint/2010/main" val="30810804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atthis.menshealth.com/slide/alpha-tocopherol?slideshow=7743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weetnlow.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nticandidadietplan.com/wp-content/uploads/2012/07/Stevia.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3.bp.blogspot.com/_Zb1LfP5mQZw/S-irDnOmk8I/AAAAAAAACzM/gFgOtsOkyI4/s1600/truvia.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rouge18.com/wp-content/uploads/2012/09/pepsi-diet-can1.gif"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zbio.org/pinniped/wp-content/uploads/2012/02/fdalogodhhs.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2536" y="1371601"/>
            <a:ext cx="7738064" cy="2438400"/>
          </a:xfrm>
        </p:spPr>
        <p:txBody>
          <a:bodyPr/>
          <a:lstStyle/>
          <a:p>
            <a:pPr algn="ctr"/>
            <a:r>
              <a:rPr lang="en-US" dirty="0" smtClean="0"/>
              <a:t/>
            </a:r>
            <a:br>
              <a:rPr lang="en-US" dirty="0" smtClean="0"/>
            </a:br>
            <a:r>
              <a:rPr lang="en-US" dirty="0" smtClean="0"/>
              <a:t>Pass the Pink Packet Please! </a:t>
            </a:r>
            <a:br>
              <a:rPr lang="en-US" dirty="0" smtClean="0"/>
            </a:br>
            <a:r>
              <a:rPr lang="en-US" sz="2400" dirty="0" smtClean="0"/>
              <a:t>Sugar Substitutes and Artificial Sweeteners</a:t>
            </a:r>
            <a:endParaRPr lang="en-US" sz="2400" dirty="0"/>
          </a:p>
        </p:txBody>
      </p:sp>
      <p:sp>
        <p:nvSpPr>
          <p:cNvPr id="3" name="Subtitle 2"/>
          <p:cNvSpPr>
            <a:spLocks noGrp="1"/>
          </p:cNvSpPr>
          <p:nvPr>
            <p:ph type="subTitle" idx="1"/>
          </p:nvPr>
        </p:nvSpPr>
        <p:spPr>
          <a:xfrm>
            <a:off x="872536" y="4419600"/>
            <a:ext cx="5917679" cy="861420"/>
          </a:xfrm>
        </p:spPr>
        <p:txBody>
          <a:bodyPr>
            <a:normAutofit fontScale="77500" lnSpcReduction="20000"/>
          </a:bodyPr>
          <a:lstStyle/>
          <a:p>
            <a:r>
              <a:rPr lang="en-US" dirty="0" smtClean="0"/>
              <a:t>Name</a:t>
            </a:r>
          </a:p>
          <a:p>
            <a:r>
              <a:rPr lang="en-US" dirty="0" smtClean="0"/>
              <a:t>Title</a:t>
            </a:r>
          </a:p>
          <a:p>
            <a:r>
              <a:rPr lang="en-US" dirty="0" smtClean="0"/>
              <a:t>University of Illinois Extension</a:t>
            </a:r>
            <a:endParaRPr lang="en-US" dirty="0"/>
          </a:p>
        </p:txBody>
      </p:sp>
      <p:pic>
        <p:nvPicPr>
          <p:cNvPr id="28674" name="Picture 2" descr="http://gerritys.com/catering/wp-content/uploads/2013/02/85543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14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608320"/>
            <a:ext cx="1054608" cy="1191742"/>
          </a:xfrm>
          <a:prstGeom prst="rect">
            <a:avLst/>
          </a:prstGeom>
        </p:spPr>
      </p:pic>
    </p:spTree>
    <p:extLst>
      <p:ext uri="{BB962C8B-B14F-4D97-AF65-F5344CB8AC3E}">
        <p14:creationId xmlns:p14="http://schemas.microsoft.com/office/powerpoint/2010/main" val="427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Acesulfame</a:t>
            </a:r>
            <a:r>
              <a:rPr lang="en-US" dirty="0" smtClean="0"/>
              <a:t> Potassium</a:t>
            </a:r>
            <a:endParaRPr lang="en-US" dirty="0"/>
          </a:p>
        </p:txBody>
      </p:sp>
      <p:sp>
        <p:nvSpPr>
          <p:cNvPr id="3" name="Content Placeholder 2"/>
          <p:cNvSpPr>
            <a:spLocks noGrp="1"/>
          </p:cNvSpPr>
          <p:nvPr>
            <p:ph idx="1"/>
          </p:nvPr>
        </p:nvSpPr>
        <p:spPr/>
        <p:txBody>
          <a:bodyPr/>
          <a:lstStyle/>
          <a:p>
            <a:r>
              <a:rPr lang="en-US" dirty="0" smtClean="0"/>
              <a:t>200x sweeter than sugar</a:t>
            </a:r>
          </a:p>
          <a:p>
            <a:r>
              <a:rPr lang="en-US" dirty="0" smtClean="0"/>
              <a:t>Creates more sugar-like taste when combined with other artificial sweeteners</a:t>
            </a:r>
          </a:p>
          <a:p>
            <a:r>
              <a:rPr lang="en-US" dirty="0" err="1" smtClean="0"/>
              <a:t>Sunette</a:t>
            </a:r>
            <a:r>
              <a:rPr lang="en-US" dirty="0" smtClean="0"/>
              <a:t>®, Sweet One®</a:t>
            </a:r>
          </a:p>
          <a:p>
            <a:r>
              <a:rPr lang="en-US" dirty="0" smtClean="0"/>
              <a:t>Found blended in many food products</a:t>
            </a:r>
            <a:endParaRPr lang="en-US" dirty="0"/>
          </a:p>
        </p:txBody>
      </p:sp>
      <p:pic>
        <p:nvPicPr>
          <p:cNvPr id="5122" name="Picture 2" descr="http://eatthis.menshealth.com/files/AcesulfameK.jpg">
            <a:hlinkClick r:id="rId2"/>
          </p:cNvPr>
          <p:cNvPicPr>
            <a:picLocks noChangeAspect="1" noChangeArrowheads="1"/>
          </p:cNvPicPr>
          <p:nvPr/>
        </p:nvPicPr>
        <p:blipFill>
          <a:blip r:embed="rId3" cstate="print"/>
          <a:srcRect/>
          <a:stretch>
            <a:fillRect/>
          </a:stretch>
        </p:blipFill>
        <p:spPr bwMode="auto">
          <a:xfrm>
            <a:off x="6096000" y="3886200"/>
            <a:ext cx="2590800" cy="2590801"/>
          </a:xfrm>
          <a:prstGeom prst="rect">
            <a:avLst/>
          </a:prstGeom>
          <a:noFill/>
        </p:spPr>
      </p:pic>
    </p:spTree>
    <p:extLst>
      <p:ext uri="{BB962C8B-B14F-4D97-AF65-F5344CB8AC3E}">
        <p14:creationId xmlns:p14="http://schemas.microsoft.com/office/powerpoint/2010/main" val="89235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Aspartame</a:t>
            </a:r>
            <a:endParaRPr lang="en-US" dirty="0"/>
          </a:p>
        </p:txBody>
      </p:sp>
      <p:sp>
        <p:nvSpPr>
          <p:cNvPr id="3" name="Content Placeholder 2"/>
          <p:cNvSpPr>
            <a:spLocks noGrp="1"/>
          </p:cNvSpPr>
          <p:nvPr>
            <p:ph idx="1"/>
          </p:nvPr>
        </p:nvSpPr>
        <p:spPr/>
        <p:txBody>
          <a:bodyPr/>
          <a:lstStyle/>
          <a:p>
            <a:r>
              <a:rPr lang="en-US" dirty="0" smtClean="0"/>
              <a:t>Most thoroughly studied sweetener</a:t>
            </a:r>
          </a:p>
          <a:p>
            <a:r>
              <a:rPr lang="en-US" dirty="0" smtClean="0"/>
              <a:t>Found in hundreds of products and sold as Equal®</a:t>
            </a:r>
          </a:p>
          <a:p>
            <a:r>
              <a:rPr lang="en-US" dirty="0" smtClean="0"/>
              <a:t>200x sweeter than sugar</a:t>
            </a:r>
          </a:p>
          <a:p>
            <a:r>
              <a:rPr lang="en-US" dirty="0" smtClean="0"/>
              <a:t>Degrades during heating</a:t>
            </a:r>
          </a:p>
          <a:p>
            <a:r>
              <a:rPr lang="en-US" dirty="0" smtClean="0"/>
              <a:t>Only artificial sweetener to be digested by body</a:t>
            </a:r>
          </a:p>
          <a:p>
            <a:r>
              <a:rPr lang="en-US" dirty="0" smtClean="0"/>
              <a:t>Contains phenylalanine, which cannot be consumed by individuals with PKU</a:t>
            </a:r>
            <a:endParaRPr lang="en-US" dirty="0"/>
          </a:p>
        </p:txBody>
      </p:sp>
      <p:pic>
        <p:nvPicPr>
          <p:cNvPr id="29698" name="Picture 2" descr="http://cdn-x.stockngo.com/media/catalog/product/cache/1/image/9df78eab33525d08d6e5fb8d27136e95/e/q/equal-0-calorie-sweetner-50ct-1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389246"/>
            <a:ext cx="2435225" cy="243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0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Saccharin</a:t>
            </a:r>
            <a:endParaRPr lang="en-US" dirty="0"/>
          </a:p>
        </p:txBody>
      </p:sp>
      <p:sp>
        <p:nvSpPr>
          <p:cNvPr id="3" name="Content Placeholder 2"/>
          <p:cNvSpPr>
            <a:spLocks noGrp="1"/>
          </p:cNvSpPr>
          <p:nvPr>
            <p:ph idx="1"/>
          </p:nvPr>
        </p:nvSpPr>
        <p:spPr/>
        <p:txBody>
          <a:bodyPr/>
          <a:lstStyle/>
          <a:p>
            <a:r>
              <a:rPr lang="en-US" dirty="0" smtClean="0"/>
              <a:t>300x sweeter than sugar</a:t>
            </a:r>
          </a:p>
          <a:p>
            <a:r>
              <a:rPr lang="en-US" dirty="0" smtClean="0"/>
              <a:t>In use for over 100 years</a:t>
            </a:r>
          </a:p>
          <a:p>
            <a:pPr lvl="1"/>
            <a:r>
              <a:rPr lang="en-US" dirty="0" smtClean="0"/>
              <a:t>1977- Delaney Clause-saccharin was banned</a:t>
            </a:r>
          </a:p>
          <a:p>
            <a:pPr lvl="1"/>
            <a:r>
              <a:rPr lang="en-US" dirty="0" smtClean="0"/>
              <a:t>1996- Delaney Clause was repealed</a:t>
            </a:r>
          </a:p>
          <a:p>
            <a:pPr lvl="1"/>
            <a:r>
              <a:rPr lang="en-US" dirty="0" smtClean="0"/>
              <a:t>2000- Warning label was removed</a:t>
            </a:r>
          </a:p>
          <a:p>
            <a:r>
              <a:rPr lang="en-US" dirty="0" smtClean="0"/>
              <a:t>Sweet n’ Low®, Sugar Twin® and </a:t>
            </a:r>
            <a:r>
              <a:rPr lang="en-US" dirty="0" err="1" smtClean="0"/>
              <a:t>Necta</a:t>
            </a:r>
            <a:r>
              <a:rPr lang="en-US" dirty="0" smtClean="0"/>
              <a:t> Sweet®</a:t>
            </a:r>
          </a:p>
        </p:txBody>
      </p:sp>
      <p:pic>
        <p:nvPicPr>
          <p:cNvPr id="3074" name="Picture 2" descr="Sweet'N Low">
            <a:hlinkClick r:id="rId3"/>
          </p:cNvPr>
          <p:cNvPicPr>
            <a:picLocks noChangeAspect="1" noChangeArrowheads="1"/>
          </p:cNvPicPr>
          <p:nvPr/>
        </p:nvPicPr>
        <p:blipFill>
          <a:blip r:embed="rId4" cstate="print"/>
          <a:srcRect/>
          <a:stretch>
            <a:fillRect/>
          </a:stretch>
        </p:blipFill>
        <p:spPr bwMode="auto">
          <a:xfrm>
            <a:off x="5927766" y="3733800"/>
            <a:ext cx="3216234" cy="2971800"/>
          </a:xfrm>
          <a:prstGeom prst="rect">
            <a:avLst/>
          </a:prstGeom>
          <a:noFill/>
        </p:spPr>
      </p:pic>
    </p:spTree>
    <p:extLst>
      <p:ext uri="{BB962C8B-B14F-4D97-AF65-F5344CB8AC3E}">
        <p14:creationId xmlns:p14="http://schemas.microsoft.com/office/powerpoint/2010/main" val="294265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Sucralose</a:t>
            </a:r>
            <a:endParaRPr lang="en-US" dirty="0"/>
          </a:p>
        </p:txBody>
      </p:sp>
      <p:sp>
        <p:nvSpPr>
          <p:cNvPr id="3" name="Content Placeholder 2"/>
          <p:cNvSpPr>
            <a:spLocks noGrp="1"/>
          </p:cNvSpPr>
          <p:nvPr>
            <p:ph idx="1"/>
          </p:nvPr>
        </p:nvSpPr>
        <p:spPr/>
        <p:txBody>
          <a:bodyPr/>
          <a:lstStyle/>
          <a:p>
            <a:r>
              <a:rPr lang="en-US" dirty="0" smtClean="0"/>
              <a:t>Discovered in 1976</a:t>
            </a:r>
          </a:p>
          <a:p>
            <a:r>
              <a:rPr lang="en-US" dirty="0" smtClean="0"/>
              <a:t>600x sweeter than sugar</a:t>
            </a:r>
          </a:p>
          <a:p>
            <a:r>
              <a:rPr lang="en-US" dirty="0" smtClean="0"/>
              <a:t>Sold commercially as </a:t>
            </a:r>
            <a:r>
              <a:rPr lang="en-US" dirty="0" err="1" smtClean="0"/>
              <a:t>Splenda</a:t>
            </a:r>
            <a:r>
              <a:rPr lang="en-US" dirty="0" smtClean="0"/>
              <a:t>®</a:t>
            </a:r>
          </a:p>
          <a:p>
            <a:r>
              <a:rPr lang="en-US" dirty="0" smtClean="0"/>
              <a:t>Over 100 studies show no safety concerns</a:t>
            </a:r>
            <a:endParaRPr lang="en-US" dirty="0"/>
          </a:p>
        </p:txBody>
      </p:sp>
      <p:pic>
        <p:nvPicPr>
          <p:cNvPr id="5" name="Picture 4"/>
          <p:cNvPicPr>
            <a:picLocks noChangeAspect="1"/>
          </p:cNvPicPr>
          <p:nvPr/>
        </p:nvPicPr>
        <p:blipFill>
          <a:blip r:embed="rId2"/>
          <a:stretch>
            <a:fillRect/>
          </a:stretch>
        </p:blipFill>
        <p:spPr>
          <a:xfrm>
            <a:off x="3200400" y="4648200"/>
            <a:ext cx="2533650" cy="1809750"/>
          </a:xfrm>
          <a:prstGeom prst="rect">
            <a:avLst/>
          </a:prstGeom>
        </p:spPr>
      </p:pic>
    </p:spTree>
    <p:extLst>
      <p:ext uri="{BB962C8B-B14F-4D97-AF65-F5344CB8AC3E}">
        <p14:creationId xmlns:p14="http://schemas.microsoft.com/office/powerpoint/2010/main" val="252146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a:t>
            </a:r>
            <a:endParaRPr lang="en-US" dirty="0"/>
          </a:p>
        </p:txBody>
      </p:sp>
      <p:sp>
        <p:nvSpPr>
          <p:cNvPr id="3" name="Content Placeholder 2"/>
          <p:cNvSpPr>
            <a:spLocks noGrp="1"/>
          </p:cNvSpPr>
          <p:nvPr>
            <p:ph idx="1"/>
          </p:nvPr>
        </p:nvSpPr>
        <p:spPr>
          <a:xfrm>
            <a:off x="1219200" y="2514600"/>
            <a:ext cx="6345260" cy="3530600"/>
          </a:xfrm>
        </p:spPr>
        <p:txBody>
          <a:bodyPr/>
          <a:lstStyle/>
          <a:p>
            <a:pPr marL="0" indent="0" algn="ctr">
              <a:buNone/>
            </a:pPr>
            <a:r>
              <a:rPr lang="en-US" b="1" dirty="0" smtClean="0"/>
              <a:t>Match the Sweetener to its Trade </a:t>
            </a:r>
            <a:r>
              <a:rPr lang="en-US" b="1" dirty="0"/>
              <a:t>N</a:t>
            </a:r>
            <a:r>
              <a:rPr lang="en-US" b="1" dirty="0" smtClean="0"/>
              <a:t>ame</a:t>
            </a:r>
            <a:endParaRPr lang="en-US" b="1" dirty="0"/>
          </a:p>
        </p:txBody>
      </p:sp>
      <p:cxnSp>
        <p:nvCxnSpPr>
          <p:cNvPr id="7" name="Straight Arrow Connector 6"/>
          <p:cNvCxnSpPr/>
          <p:nvPr/>
        </p:nvCxnSpPr>
        <p:spPr>
          <a:xfrm>
            <a:off x="1676400" y="3352800"/>
            <a:ext cx="4953000" cy="23622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24000" y="4343400"/>
            <a:ext cx="4953000" cy="6858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24000" y="4038600"/>
            <a:ext cx="4876800" cy="134620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0" y="3844925"/>
            <a:ext cx="996950" cy="99695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22" y="4837112"/>
            <a:ext cx="1112706" cy="606425"/>
          </a:xfrm>
          <a:prstGeom prst="rect">
            <a:avLst/>
          </a:prstGeom>
        </p:spPr>
      </p:pic>
      <p:pic>
        <p:nvPicPr>
          <p:cNvPr id="31746" name="Picture 2" descr="http://img4-3.realsimple.timeinc.net/images/1009/equal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22" y="2662975"/>
            <a:ext cx="1182687" cy="140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90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 Cooking and Baking</a:t>
            </a:r>
            <a:endParaRPr lang="en-US" dirty="0"/>
          </a:p>
        </p:txBody>
      </p:sp>
      <p:sp>
        <p:nvSpPr>
          <p:cNvPr id="5" name="Text Placeholder 4"/>
          <p:cNvSpPr>
            <a:spLocks noGrp="1"/>
          </p:cNvSpPr>
          <p:nvPr>
            <p:ph type="body" idx="1"/>
          </p:nvPr>
        </p:nvSpPr>
        <p:spPr/>
        <p:txBody>
          <a:bodyPr/>
          <a:lstStyle/>
          <a:p>
            <a:r>
              <a:rPr lang="en-US" dirty="0" smtClean="0"/>
              <a:t>Sugar	</a:t>
            </a:r>
            <a:endParaRPr lang="en-US" dirty="0"/>
          </a:p>
        </p:txBody>
      </p:sp>
      <p:sp>
        <p:nvSpPr>
          <p:cNvPr id="3" name="Content Placeholder 2"/>
          <p:cNvSpPr>
            <a:spLocks noGrp="1"/>
          </p:cNvSpPr>
          <p:nvPr>
            <p:ph sz="half" idx="2"/>
          </p:nvPr>
        </p:nvSpPr>
        <p:spPr/>
        <p:txBody>
          <a:bodyPr>
            <a:normAutofit/>
          </a:bodyPr>
          <a:lstStyle/>
          <a:p>
            <a:r>
              <a:rPr lang="en-US" dirty="0" smtClean="0"/>
              <a:t>Sweetness</a:t>
            </a:r>
          </a:p>
          <a:p>
            <a:r>
              <a:rPr lang="en-US" dirty="0" smtClean="0"/>
              <a:t>Color</a:t>
            </a:r>
          </a:p>
          <a:p>
            <a:r>
              <a:rPr lang="en-US" dirty="0" smtClean="0"/>
              <a:t>Tenderness</a:t>
            </a:r>
          </a:p>
          <a:p>
            <a:r>
              <a:rPr lang="en-US" dirty="0" smtClean="0"/>
              <a:t>Moistness</a:t>
            </a:r>
          </a:p>
          <a:p>
            <a:r>
              <a:rPr lang="en-US" dirty="0" smtClean="0"/>
              <a:t>Volume</a:t>
            </a:r>
          </a:p>
        </p:txBody>
      </p:sp>
      <p:sp>
        <p:nvSpPr>
          <p:cNvPr id="6" name="Text Placeholder 5"/>
          <p:cNvSpPr>
            <a:spLocks noGrp="1"/>
          </p:cNvSpPr>
          <p:nvPr>
            <p:ph type="body" sz="quarter" idx="3"/>
          </p:nvPr>
        </p:nvSpPr>
        <p:spPr/>
        <p:txBody>
          <a:bodyPr/>
          <a:lstStyle/>
          <a:p>
            <a:r>
              <a:rPr lang="en-US" dirty="0" smtClean="0"/>
              <a:t>Artificial Sweeteners</a:t>
            </a:r>
            <a:endParaRPr lang="en-US" dirty="0"/>
          </a:p>
        </p:txBody>
      </p:sp>
      <p:sp>
        <p:nvSpPr>
          <p:cNvPr id="7" name="Content Placeholder 6"/>
          <p:cNvSpPr>
            <a:spLocks noGrp="1"/>
          </p:cNvSpPr>
          <p:nvPr>
            <p:ph sz="quarter" idx="4"/>
          </p:nvPr>
        </p:nvSpPr>
        <p:spPr/>
        <p:txBody>
          <a:bodyPr/>
          <a:lstStyle/>
          <a:p>
            <a:r>
              <a:rPr lang="en-US" dirty="0" smtClean="0"/>
              <a:t>Sweetness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1" y="4495800"/>
            <a:ext cx="1981200" cy="19812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181" y="4819193"/>
            <a:ext cx="2489200" cy="1657807"/>
          </a:xfrm>
          <a:prstGeom prst="rect">
            <a:avLst/>
          </a:prstGeom>
        </p:spPr>
      </p:pic>
    </p:spTree>
    <p:extLst>
      <p:ext uri="{BB962C8B-B14F-4D97-AF65-F5344CB8AC3E}">
        <p14:creationId xmlns:p14="http://schemas.microsoft.com/office/powerpoint/2010/main" val="296093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in Cooking in Baking</a:t>
            </a:r>
            <a:endParaRPr lang="en-US" dirty="0"/>
          </a:p>
        </p:txBody>
      </p:sp>
      <p:sp>
        <p:nvSpPr>
          <p:cNvPr id="8" name="Content Placeholder 7"/>
          <p:cNvSpPr>
            <a:spLocks noGrp="1"/>
          </p:cNvSpPr>
          <p:nvPr>
            <p:ph idx="1"/>
          </p:nvPr>
        </p:nvSpPr>
        <p:spPr>
          <a:xfrm>
            <a:off x="838200" y="2514600"/>
            <a:ext cx="7746218" cy="3454400"/>
          </a:xfrm>
        </p:spPr>
        <p:txBody>
          <a:bodyPr/>
          <a:lstStyle/>
          <a:p>
            <a:r>
              <a:rPr lang="en-US" dirty="0" smtClean="0"/>
              <a:t>In baked goods, replace half the sugar in the recipe with artificial sweetener</a:t>
            </a:r>
          </a:p>
          <a:p>
            <a:r>
              <a:rPr lang="en-US" dirty="0" smtClean="0"/>
              <a:t>In cold or unbaked dishes, replace all the sugar in the recipe with artificial sweetener</a:t>
            </a:r>
          </a:p>
          <a:p>
            <a:r>
              <a:rPr lang="en-US" dirty="0" smtClean="0"/>
              <a:t>Best </a:t>
            </a:r>
            <a:r>
              <a:rPr lang="en-US" dirty="0"/>
              <a:t>to use recipes formulated with artificial sweeteners in </a:t>
            </a:r>
            <a:r>
              <a:rPr lang="en-US" dirty="0" smtClean="0"/>
              <a:t>mind</a:t>
            </a:r>
          </a:p>
          <a:p>
            <a:r>
              <a:rPr lang="en-US" dirty="0" smtClean="0"/>
              <a:t>Try combining sweeteners for enhanced sweetness and less after-taste </a:t>
            </a:r>
            <a:endParaRPr lang="en-US" dirty="0"/>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230" y="4953000"/>
            <a:ext cx="2530522" cy="1695450"/>
          </a:xfrm>
          <a:prstGeom prst="rect">
            <a:avLst/>
          </a:prstGeom>
        </p:spPr>
      </p:pic>
    </p:spTree>
    <p:extLst>
      <p:ext uri="{BB962C8B-B14F-4D97-AF65-F5344CB8AC3E}">
        <p14:creationId xmlns:p14="http://schemas.microsoft.com/office/powerpoint/2010/main" val="88274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Test!</a:t>
            </a:r>
            <a:endParaRPr lang="en-US" dirty="0"/>
          </a:p>
        </p:txBody>
      </p:sp>
      <p:sp>
        <p:nvSpPr>
          <p:cNvPr id="3" name="Content Placeholder 2"/>
          <p:cNvSpPr>
            <a:spLocks noGrp="1"/>
          </p:cNvSpPr>
          <p:nvPr>
            <p:ph idx="1"/>
          </p:nvPr>
        </p:nvSpPr>
        <p:spPr/>
        <p:txBody>
          <a:bodyPr/>
          <a:lstStyle/>
          <a:p>
            <a:pPr marL="0" indent="0" algn="ctr">
              <a:buNone/>
            </a:pPr>
            <a:r>
              <a:rPr lang="en-US" b="1" dirty="0" smtClean="0"/>
              <a:t>Which drink is sweeter?</a:t>
            </a:r>
          </a:p>
          <a:p>
            <a:r>
              <a:rPr lang="en-US" dirty="0" smtClean="0"/>
              <a:t>Sample A</a:t>
            </a:r>
          </a:p>
          <a:p>
            <a:r>
              <a:rPr lang="en-US" dirty="0" smtClean="0"/>
              <a:t>Sample B</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200400"/>
            <a:ext cx="2456447" cy="3267075"/>
          </a:xfrm>
          <a:prstGeom prst="rect">
            <a:avLst/>
          </a:prstGeom>
        </p:spPr>
      </p:pic>
    </p:spTree>
    <p:extLst>
      <p:ext uri="{BB962C8B-B14F-4D97-AF65-F5344CB8AC3E}">
        <p14:creationId xmlns:p14="http://schemas.microsoft.com/office/powerpoint/2010/main" val="381204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p:txBody>
          <a:bodyPr/>
          <a:lstStyle/>
          <a:p>
            <a:r>
              <a:rPr lang="en-US" dirty="0" err="1" smtClean="0"/>
              <a:t>Allulose</a:t>
            </a:r>
            <a:r>
              <a:rPr lang="en-US" dirty="0" smtClean="0"/>
              <a:t>- a low calorie sugar</a:t>
            </a:r>
          </a:p>
          <a:p>
            <a:r>
              <a:rPr lang="en-US" dirty="0" smtClean="0"/>
              <a:t>All the taste and texture of sugar with 90% fewer calories</a:t>
            </a:r>
          </a:p>
          <a:p>
            <a:r>
              <a:rPr lang="en-US" dirty="0"/>
              <a:t>DOLCIA PRIMA</a:t>
            </a:r>
            <a:r>
              <a:rPr lang="en-US" dirty="0" smtClean="0"/>
              <a:t>™- a Tate &amp; Lyle product</a:t>
            </a:r>
          </a:p>
          <a:p>
            <a:r>
              <a:rPr lang="en-US" dirty="0" smtClean="0"/>
              <a:t>Only sold as an ingredient in the food and beverage market, not for consumer sale</a:t>
            </a:r>
          </a:p>
          <a:p>
            <a:r>
              <a:rPr lang="en-US" dirty="0" smtClean="0"/>
              <a:t>Absorbed but not metabolized; has no/little effect on blood sugars</a:t>
            </a:r>
          </a:p>
          <a:p>
            <a:r>
              <a:rPr lang="en-US" dirty="0" smtClean="0"/>
              <a:t>FDA allowed GRAS status</a:t>
            </a:r>
            <a:endParaRPr lang="en-US" dirty="0"/>
          </a:p>
        </p:txBody>
      </p:sp>
      <p:pic>
        <p:nvPicPr>
          <p:cNvPr id="1026" name="Picture 2" descr="Dolcia Prim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971800"/>
            <a:ext cx="228599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3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All approved artificial sweeteners have been shown to be safe for consumption </a:t>
            </a:r>
          </a:p>
          <a:p>
            <a:r>
              <a:rPr lang="en-US" dirty="0" smtClean="0"/>
              <a:t>Sugar-free foods may still contain calories; everything in moderation!</a:t>
            </a:r>
            <a:endParaRPr lang="en-US" dirty="0"/>
          </a:p>
        </p:txBody>
      </p:sp>
      <p:pic>
        <p:nvPicPr>
          <p:cNvPr id="27655" name="Picture 7" descr="artificial sweeteners"/>
          <p:cNvPicPr>
            <a:picLocks noChangeAspect="1" noChangeArrowheads="1"/>
          </p:cNvPicPr>
          <p:nvPr/>
        </p:nvPicPr>
        <p:blipFill>
          <a:blip r:embed="rId2" cstate="print"/>
          <a:srcRect/>
          <a:stretch>
            <a:fillRect/>
          </a:stretch>
        </p:blipFill>
        <p:spPr bwMode="auto">
          <a:xfrm>
            <a:off x="4648200" y="4191000"/>
            <a:ext cx="4191000" cy="234696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648200"/>
            <a:ext cx="1600200" cy="1600200"/>
          </a:xfrm>
          <a:prstGeom prst="rect">
            <a:avLst/>
          </a:prstGeom>
        </p:spPr>
      </p:pic>
    </p:spTree>
    <p:extLst>
      <p:ext uri="{BB962C8B-B14F-4D97-AF65-F5344CB8AC3E}">
        <p14:creationId xmlns:p14="http://schemas.microsoft.com/office/powerpoint/2010/main" val="296093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sugar substitute?	</a:t>
            </a:r>
            <a:endParaRPr lang="en-US" dirty="0"/>
          </a:p>
        </p:txBody>
      </p:sp>
      <p:sp>
        <p:nvSpPr>
          <p:cNvPr id="3" name="Content Placeholder 2"/>
          <p:cNvSpPr>
            <a:spLocks noGrp="1"/>
          </p:cNvSpPr>
          <p:nvPr>
            <p:ph idx="1"/>
          </p:nvPr>
        </p:nvSpPr>
        <p:spPr/>
        <p:txBody>
          <a:bodyPr/>
          <a:lstStyle/>
          <a:p>
            <a:endParaRPr lang="en-US" dirty="0" smtClean="0"/>
          </a:p>
          <a:p>
            <a:r>
              <a:rPr lang="en-US" dirty="0" smtClean="0"/>
              <a:t>Any sweetener used in place of sugar</a:t>
            </a:r>
          </a:p>
          <a:p>
            <a:endParaRPr lang="en-US" dirty="0"/>
          </a:p>
          <a:p>
            <a:pPr lvl="1"/>
            <a:r>
              <a:rPr lang="en-US" dirty="0" smtClean="0"/>
              <a:t>Nutritive</a:t>
            </a:r>
          </a:p>
          <a:p>
            <a:pPr lvl="1"/>
            <a:r>
              <a:rPr lang="en-US" dirty="0" smtClean="0"/>
              <a:t>Non-nutritive</a:t>
            </a:r>
          </a:p>
          <a:p>
            <a:endParaRPr lang="en-US" dirty="0"/>
          </a:p>
          <a:p>
            <a:r>
              <a:rPr lang="en-US" dirty="0" smtClean="0"/>
              <a:t>Why use sugar substitutes?</a:t>
            </a:r>
          </a:p>
        </p:txBody>
      </p:sp>
      <p:pic>
        <p:nvPicPr>
          <p:cNvPr id="1026" name="Picture 2" descr="C:\Users\Leia\AppData\Local\Microsoft\Windows\Temporary Internet Files\Content.IE5\D2R0XAPC\MP9004485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733800"/>
            <a:ext cx="3962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0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864382" y="2514600"/>
            <a:ext cx="6345260" cy="3530600"/>
          </a:xfrm>
        </p:spPr>
        <p:txBody>
          <a:bodyPr/>
          <a:lstStyle/>
          <a:p>
            <a:r>
              <a:rPr lang="en-US" dirty="0" smtClean="0"/>
              <a:t>Position of the Academy of Nutrition and Dietetics. Use of Nutritive and Nonnutritive Sweeteners. </a:t>
            </a:r>
            <a:r>
              <a:rPr lang="en-US" i="1" dirty="0" smtClean="0"/>
              <a:t>Journal of the Academy of Nutrition and Dietetics, </a:t>
            </a:r>
            <a:r>
              <a:rPr lang="en-US" dirty="0" smtClean="0"/>
              <a:t>2012;112:739-758.</a:t>
            </a:r>
          </a:p>
        </p:txBody>
      </p:sp>
      <p:sp>
        <p:nvSpPr>
          <p:cNvPr id="4" name="TextBox 3"/>
          <p:cNvSpPr txBox="1"/>
          <p:nvPr/>
        </p:nvSpPr>
        <p:spPr>
          <a:xfrm>
            <a:off x="685800" y="5486400"/>
            <a:ext cx="7620000" cy="461665"/>
          </a:xfrm>
          <a:prstGeom prst="rect">
            <a:avLst/>
          </a:prstGeom>
          <a:noFill/>
        </p:spPr>
        <p:txBody>
          <a:bodyPr wrap="square" rtlCol="0">
            <a:spAutoFit/>
          </a:bodyPr>
          <a:lstStyle/>
          <a:p>
            <a:r>
              <a:rPr lang="en-US" sz="1200" i="1" dirty="0" smtClean="0"/>
              <a:t>Program written by Leia </a:t>
            </a:r>
            <a:r>
              <a:rPr lang="en-US" sz="1200" i="1" dirty="0" err="1" smtClean="0"/>
              <a:t>Kedem</a:t>
            </a:r>
            <a:r>
              <a:rPr lang="en-US" sz="1200" i="1" dirty="0" smtClean="0"/>
              <a:t>, MS, RD  University of Illinois Extension Educator, Nutrition &amp; Wellness</a:t>
            </a:r>
          </a:p>
          <a:p>
            <a:r>
              <a:rPr lang="en-US" sz="1200" i="1" dirty="0" smtClean="0"/>
              <a:t>Edited by Jenna Smith, MPH, </a:t>
            </a:r>
            <a:r>
              <a:rPr lang="en-US" sz="1200" i="1" dirty="0"/>
              <a:t>RD   University of Illinois Extension Educator, Nutrition &amp; Wellness</a:t>
            </a:r>
          </a:p>
        </p:txBody>
      </p:sp>
      <p:pic>
        <p:nvPicPr>
          <p:cNvPr id="5" name="Picture 4"/>
          <p:cNvPicPr>
            <a:picLocks noChangeAspect="1"/>
          </p:cNvPicPr>
          <p:nvPr/>
        </p:nvPicPr>
        <p:blipFill>
          <a:blip r:embed="rId2"/>
          <a:stretch>
            <a:fillRect/>
          </a:stretch>
        </p:blipFill>
        <p:spPr>
          <a:xfrm>
            <a:off x="8089301" y="5562600"/>
            <a:ext cx="1054699" cy="1188823"/>
          </a:xfrm>
          <a:prstGeom prst="rect">
            <a:avLst/>
          </a:prstGeom>
        </p:spPr>
      </p:pic>
    </p:spTree>
    <p:extLst>
      <p:ext uri="{BB962C8B-B14F-4D97-AF65-F5344CB8AC3E}">
        <p14:creationId xmlns:p14="http://schemas.microsoft.com/office/powerpoint/2010/main" val="3921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Caloric/Nutritive Sweeteners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Sugar content is about the same as table/granulated sugar</a:t>
            </a:r>
          </a:p>
          <a:p>
            <a:r>
              <a:rPr lang="en-US" dirty="0" smtClean="0"/>
              <a:t>May have some antioxidants, vitamins, minerals, other health benefits</a:t>
            </a:r>
          </a:p>
          <a:p>
            <a:r>
              <a:rPr lang="en-US" dirty="0" smtClean="0"/>
              <a:t>Examples:</a:t>
            </a:r>
          </a:p>
          <a:p>
            <a:pPr lvl="2"/>
            <a:r>
              <a:rPr lang="en-US" dirty="0" smtClean="0"/>
              <a:t>Honey</a:t>
            </a:r>
          </a:p>
          <a:p>
            <a:pPr lvl="2"/>
            <a:r>
              <a:rPr lang="en-US" dirty="0" smtClean="0"/>
              <a:t>Molasses</a:t>
            </a:r>
          </a:p>
          <a:p>
            <a:pPr lvl="2"/>
            <a:r>
              <a:rPr lang="en-US" dirty="0" smtClean="0"/>
              <a:t>Agave</a:t>
            </a:r>
          </a:p>
          <a:p>
            <a:pPr lvl="2"/>
            <a:r>
              <a:rPr lang="en-US" dirty="0" smtClean="0"/>
              <a:t>Maple syrup</a:t>
            </a:r>
          </a:p>
          <a:p>
            <a:r>
              <a:rPr lang="en-US" dirty="0" smtClean="0"/>
              <a:t>More natural? Not necessarily!</a:t>
            </a:r>
            <a:endParaRPr lang="en-US" dirty="0"/>
          </a:p>
        </p:txBody>
      </p:sp>
      <p:pic>
        <p:nvPicPr>
          <p:cNvPr id="2054" name="Picture 6" descr="http://cappellettistudio.com/wp-content/uploads/2011/08/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35977"/>
            <a:ext cx="3505200" cy="246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1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 Sweeteners</a:t>
            </a:r>
            <a:endParaRPr lang="en-US" dirty="0"/>
          </a:p>
        </p:txBody>
      </p:sp>
      <p:sp>
        <p:nvSpPr>
          <p:cNvPr id="3" name="Content Placeholder 2"/>
          <p:cNvSpPr>
            <a:spLocks noGrp="1"/>
          </p:cNvSpPr>
          <p:nvPr>
            <p:ph idx="1"/>
          </p:nvPr>
        </p:nvSpPr>
        <p:spPr/>
        <p:txBody>
          <a:bodyPr/>
          <a:lstStyle/>
          <a:p>
            <a:endParaRPr lang="en-US" dirty="0" smtClean="0"/>
          </a:p>
          <a:p>
            <a:r>
              <a:rPr lang="en-US" dirty="0" smtClean="0"/>
              <a:t>Are generally non-nutritive/non-caloric</a:t>
            </a:r>
          </a:p>
          <a:p>
            <a:pPr marL="0" indent="0">
              <a:buNone/>
            </a:pPr>
            <a:endParaRPr lang="en-US" dirty="0" smtClean="0"/>
          </a:p>
          <a:p>
            <a:r>
              <a:rPr lang="en-US" dirty="0" smtClean="0"/>
              <a:t>Don’t fit easily in one category</a:t>
            </a:r>
          </a:p>
          <a:p>
            <a:pPr marL="0" indent="0">
              <a:buNone/>
            </a:pPr>
            <a:endParaRPr lang="en-US" dirty="0" smtClean="0"/>
          </a:p>
          <a:p>
            <a:r>
              <a:rPr lang="en-US" dirty="0" smtClean="0"/>
              <a:t>Origins can be “natural”</a:t>
            </a:r>
          </a:p>
          <a:p>
            <a:pPr marL="0" indent="0">
              <a:buNone/>
            </a:pPr>
            <a:endParaRPr lang="en-US" dirty="0" smtClean="0"/>
          </a:p>
          <a:p>
            <a:r>
              <a:rPr lang="en-US" dirty="0" smtClean="0"/>
              <a:t>Includes sugar alcohols and stevia</a:t>
            </a:r>
          </a:p>
          <a:p>
            <a:endParaRPr lang="en-US" dirty="0"/>
          </a:p>
        </p:txBody>
      </p:sp>
      <p:pic>
        <p:nvPicPr>
          <p:cNvPr id="4" name="Picture 2" descr="Stevia">
            <a:hlinkClick r:id="rId2"/>
          </p:cNvPr>
          <p:cNvPicPr>
            <a:picLocks noChangeAspect="1" noChangeArrowheads="1"/>
          </p:cNvPicPr>
          <p:nvPr/>
        </p:nvPicPr>
        <p:blipFill>
          <a:blip r:embed="rId3" cstate="print"/>
          <a:srcRect/>
          <a:stretch>
            <a:fillRect/>
          </a:stretch>
        </p:blipFill>
        <p:spPr bwMode="auto">
          <a:xfrm>
            <a:off x="6199992" y="3657600"/>
            <a:ext cx="2019300" cy="1999107"/>
          </a:xfrm>
          <a:prstGeom prst="rect">
            <a:avLst/>
          </a:prstGeom>
          <a:noFill/>
        </p:spPr>
      </p:pic>
    </p:spTree>
    <p:extLst>
      <p:ext uri="{BB962C8B-B14F-4D97-AF65-F5344CB8AC3E}">
        <p14:creationId xmlns:p14="http://schemas.microsoft.com/office/powerpoint/2010/main" val="183296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Alcohols</a:t>
            </a:r>
            <a:endParaRPr lang="en-US" dirty="0"/>
          </a:p>
        </p:txBody>
      </p:sp>
      <p:sp>
        <p:nvSpPr>
          <p:cNvPr id="3" name="Content Placeholder 2"/>
          <p:cNvSpPr>
            <a:spLocks noGrp="1"/>
          </p:cNvSpPr>
          <p:nvPr>
            <p:ph idx="1"/>
          </p:nvPr>
        </p:nvSpPr>
        <p:spPr/>
        <p:txBody>
          <a:bodyPr/>
          <a:lstStyle/>
          <a:p>
            <a:endParaRPr lang="en-US" dirty="0" smtClean="0"/>
          </a:p>
          <a:p>
            <a:r>
              <a:rPr lang="en-US" dirty="0" smtClean="0"/>
              <a:t>Found in certain fruits/veggies</a:t>
            </a:r>
          </a:p>
          <a:p>
            <a:r>
              <a:rPr lang="en-US" dirty="0" smtClean="0"/>
              <a:t>For use in foods, typically made commercially</a:t>
            </a:r>
          </a:p>
          <a:p>
            <a:r>
              <a:rPr lang="en-US" dirty="0" smtClean="0"/>
              <a:t>Lower in calories than sugar, about the same sweetness</a:t>
            </a:r>
          </a:p>
          <a:p>
            <a:r>
              <a:rPr lang="en-US" dirty="0" smtClean="0"/>
              <a:t>Often added to sugar-free gums and candies</a:t>
            </a:r>
          </a:p>
          <a:p>
            <a:r>
              <a:rPr lang="en-US" dirty="0" smtClean="0"/>
              <a:t>Can have a laxative effect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30" t="19236" r="-1730" b="16642"/>
          <a:stretch/>
        </p:blipFill>
        <p:spPr>
          <a:xfrm>
            <a:off x="5334000" y="5105400"/>
            <a:ext cx="3274875" cy="1524000"/>
          </a:xfrm>
          <a:prstGeom prst="rect">
            <a:avLst/>
          </a:prstGeom>
        </p:spPr>
      </p:pic>
    </p:spTree>
    <p:extLst>
      <p:ext uri="{BB962C8B-B14F-4D97-AF65-F5344CB8AC3E}">
        <p14:creationId xmlns:p14="http://schemas.microsoft.com/office/powerpoint/2010/main" val="289851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Stevia</a:t>
            </a:r>
            <a:endParaRPr lang="en-US" dirty="0"/>
          </a:p>
        </p:txBody>
      </p:sp>
      <p:sp>
        <p:nvSpPr>
          <p:cNvPr id="3" name="Content Placeholder 2"/>
          <p:cNvSpPr>
            <a:spLocks noGrp="1"/>
          </p:cNvSpPr>
          <p:nvPr>
            <p:ph idx="1"/>
          </p:nvPr>
        </p:nvSpPr>
        <p:spPr>
          <a:xfrm>
            <a:off x="1066800" y="2438400"/>
            <a:ext cx="6345260" cy="3530600"/>
          </a:xfrm>
        </p:spPr>
        <p:txBody>
          <a:bodyPr/>
          <a:lstStyle/>
          <a:p>
            <a:r>
              <a:rPr lang="en-US" dirty="0" smtClean="0"/>
              <a:t>Concentrated form of compound found in </a:t>
            </a:r>
            <a:r>
              <a:rPr lang="en-US" dirty="0" err="1" smtClean="0"/>
              <a:t>stevia</a:t>
            </a:r>
            <a:r>
              <a:rPr lang="en-US" dirty="0" smtClean="0"/>
              <a:t> plant</a:t>
            </a:r>
          </a:p>
          <a:p>
            <a:r>
              <a:rPr lang="en-US" dirty="0" smtClean="0"/>
              <a:t> Several hundred times sweeter than sugar</a:t>
            </a:r>
          </a:p>
          <a:p>
            <a:r>
              <a:rPr lang="en-US" dirty="0" smtClean="0"/>
              <a:t>1 packet is equivalent to ~2 teaspoons of sugar</a:t>
            </a:r>
          </a:p>
        </p:txBody>
      </p:sp>
      <p:pic>
        <p:nvPicPr>
          <p:cNvPr id="9222" name="Picture 6" descr="http://3.bp.blogspot.com/_Zb1LfP5mQZw/S-irDnOmk8I/AAAAAAAACzM/gFgOtsOkyI4/s400/truvia.jpg">
            <a:hlinkClick r:id="rId2"/>
          </p:cNvPr>
          <p:cNvPicPr>
            <a:picLocks noChangeAspect="1" noChangeArrowheads="1"/>
          </p:cNvPicPr>
          <p:nvPr/>
        </p:nvPicPr>
        <p:blipFill>
          <a:blip r:embed="rId3" cstate="print"/>
          <a:srcRect/>
          <a:stretch>
            <a:fillRect/>
          </a:stretch>
        </p:blipFill>
        <p:spPr bwMode="auto">
          <a:xfrm>
            <a:off x="3124200" y="4419600"/>
            <a:ext cx="2514600" cy="2080832"/>
          </a:xfrm>
          <a:prstGeom prst="rect">
            <a:avLst/>
          </a:prstGeom>
          <a:noFill/>
        </p:spPr>
      </p:pic>
    </p:spTree>
    <p:extLst>
      <p:ext uri="{BB962C8B-B14F-4D97-AF65-F5344CB8AC3E}">
        <p14:creationId xmlns:p14="http://schemas.microsoft.com/office/powerpoint/2010/main" val="364959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Sweeteners: Low Calorie/Non-nutritive</a:t>
            </a:r>
            <a:endParaRPr lang="en-US" dirty="0"/>
          </a:p>
        </p:txBody>
      </p:sp>
      <p:sp>
        <p:nvSpPr>
          <p:cNvPr id="3" name="Content Placeholder 2"/>
          <p:cNvSpPr>
            <a:spLocks noGrp="1"/>
          </p:cNvSpPr>
          <p:nvPr>
            <p:ph idx="1"/>
          </p:nvPr>
        </p:nvSpPr>
        <p:spPr/>
        <p:txBody>
          <a:bodyPr/>
          <a:lstStyle/>
          <a:p>
            <a:r>
              <a:rPr lang="en-US" dirty="0" smtClean="0"/>
              <a:t>Low-calorie sweeteners that are often synthetic</a:t>
            </a:r>
          </a:p>
          <a:p>
            <a:r>
              <a:rPr lang="en-US" dirty="0" smtClean="0"/>
              <a:t>Often 100x or more sweeter than sugar, so a small amount can be used</a:t>
            </a:r>
          </a:p>
          <a:p>
            <a:r>
              <a:rPr lang="en-US" dirty="0" smtClean="0"/>
              <a:t>Found in many products such as diet beverages, candy, light yogurt, frozen desserts, etc</a:t>
            </a:r>
          </a:p>
          <a:p>
            <a:r>
              <a:rPr lang="en-US" dirty="0" smtClean="0"/>
              <a:t>Many different types and brands exist</a:t>
            </a:r>
            <a:endParaRPr lang="en-US" dirty="0"/>
          </a:p>
        </p:txBody>
      </p:sp>
      <p:pic>
        <p:nvPicPr>
          <p:cNvPr id="8194" name="Picture 2" descr="http://www.rouge18.com/wp-content/uploads/2012/09/pepsi-diet-can.gif">
            <a:hlinkClick r:id="rId2"/>
          </p:cNvPr>
          <p:cNvPicPr>
            <a:picLocks noChangeAspect="1" noChangeArrowheads="1"/>
          </p:cNvPicPr>
          <p:nvPr/>
        </p:nvPicPr>
        <p:blipFill>
          <a:blip r:embed="rId3" cstate="print"/>
          <a:srcRect/>
          <a:stretch>
            <a:fillRect/>
          </a:stretch>
        </p:blipFill>
        <p:spPr bwMode="auto">
          <a:xfrm>
            <a:off x="7086600" y="2971799"/>
            <a:ext cx="1943100" cy="3048001"/>
          </a:xfrm>
          <a:prstGeom prst="rect">
            <a:avLst/>
          </a:prstGeom>
          <a:noFill/>
        </p:spPr>
      </p:pic>
      <p:pic>
        <p:nvPicPr>
          <p:cNvPr id="8196" name="Picture 4" descr="yoplaitlt.jpg"/>
          <p:cNvPicPr>
            <a:picLocks noChangeAspect="1" noChangeArrowheads="1"/>
          </p:cNvPicPr>
          <p:nvPr/>
        </p:nvPicPr>
        <p:blipFill>
          <a:blip r:embed="rId4" cstate="print"/>
          <a:srcRect/>
          <a:stretch>
            <a:fillRect/>
          </a:stretch>
        </p:blipFill>
        <p:spPr bwMode="auto">
          <a:xfrm>
            <a:off x="3429000" y="4800600"/>
            <a:ext cx="1240664" cy="1835150"/>
          </a:xfrm>
          <a:prstGeom prst="rect">
            <a:avLst/>
          </a:prstGeom>
          <a:noFill/>
        </p:spPr>
      </p:pic>
    </p:spTree>
    <p:extLst>
      <p:ext uri="{BB962C8B-B14F-4D97-AF65-F5344CB8AC3E}">
        <p14:creationId xmlns:p14="http://schemas.microsoft.com/office/powerpoint/2010/main" val="189224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of Artificial Sweeteners</a:t>
            </a:r>
            <a:endParaRPr lang="en-US" dirty="0"/>
          </a:p>
        </p:txBody>
      </p:sp>
      <p:sp>
        <p:nvSpPr>
          <p:cNvPr id="3" name="Content Placeholder 2"/>
          <p:cNvSpPr>
            <a:spLocks noGrp="1"/>
          </p:cNvSpPr>
          <p:nvPr>
            <p:ph idx="1"/>
          </p:nvPr>
        </p:nvSpPr>
        <p:spPr>
          <a:xfrm>
            <a:off x="864382" y="2489200"/>
            <a:ext cx="7517618" cy="3378200"/>
          </a:xfrm>
        </p:spPr>
        <p:txBody>
          <a:bodyPr>
            <a:normAutofit lnSpcReduction="10000"/>
          </a:bodyPr>
          <a:lstStyle/>
          <a:p>
            <a:r>
              <a:rPr lang="en-US" dirty="0" smtClean="0"/>
              <a:t>Largely debated topic</a:t>
            </a:r>
          </a:p>
          <a:p>
            <a:r>
              <a:rPr lang="en-US" dirty="0" smtClean="0"/>
              <a:t>Sweeteners approved by the government must be established as not harmful to consume</a:t>
            </a:r>
          </a:p>
          <a:p>
            <a:r>
              <a:rPr lang="en-US" dirty="0"/>
              <a:t>Approved sweeteners include </a:t>
            </a:r>
            <a:r>
              <a:rPr lang="en-US" dirty="0" err="1"/>
              <a:t>acesulfame</a:t>
            </a:r>
            <a:r>
              <a:rPr lang="en-US" dirty="0"/>
              <a:t> </a:t>
            </a:r>
            <a:r>
              <a:rPr lang="en-US" dirty="0" smtClean="0"/>
              <a:t>K (potassium), </a:t>
            </a:r>
            <a:r>
              <a:rPr lang="en-US" dirty="0"/>
              <a:t>aspartame, saccharin, </a:t>
            </a:r>
            <a:r>
              <a:rPr lang="en-US" dirty="0" smtClean="0"/>
              <a:t>sucralose, stevia*, </a:t>
            </a:r>
            <a:r>
              <a:rPr lang="en-US" dirty="0" err="1" smtClean="0"/>
              <a:t>neotame</a:t>
            </a:r>
            <a:r>
              <a:rPr lang="en-US" dirty="0" smtClean="0"/>
              <a:t>, </a:t>
            </a:r>
            <a:r>
              <a:rPr lang="en-US" dirty="0" err="1" smtClean="0"/>
              <a:t>luo</a:t>
            </a:r>
            <a:r>
              <a:rPr lang="en-US" dirty="0" smtClean="0"/>
              <a:t> </a:t>
            </a:r>
            <a:r>
              <a:rPr lang="en-US" dirty="0" err="1" smtClean="0"/>
              <a:t>han</a:t>
            </a:r>
            <a:r>
              <a:rPr lang="en-US" dirty="0" smtClean="0"/>
              <a:t> </a:t>
            </a:r>
            <a:r>
              <a:rPr lang="en-US" dirty="0" err="1" smtClean="0"/>
              <a:t>guo</a:t>
            </a:r>
            <a:r>
              <a:rPr lang="en-US" dirty="0" smtClean="0"/>
              <a:t> extract</a:t>
            </a:r>
            <a:endParaRPr lang="en-US" dirty="0"/>
          </a:p>
          <a:p>
            <a:r>
              <a:rPr lang="en-US" dirty="0" smtClean="0"/>
              <a:t>Benefits outweigh risks</a:t>
            </a:r>
          </a:p>
          <a:p>
            <a:pPr lvl="1"/>
            <a:r>
              <a:rPr lang="en-US" dirty="0" smtClean="0"/>
              <a:t>Weight management</a:t>
            </a:r>
          </a:p>
          <a:p>
            <a:pPr lvl="1"/>
            <a:r>
              <a:rPr lang="en-US" dirty="0" smtClean="0"/>
              <a:t>Blood glucose control</a:t>
            </a:r>
          </a:p>
          <a:p>
            <a:pPr lvl="1"/>
            <a:r>
              <a:rPr lang="en-US" dirty="0" smtClean="0"/>
              <a:t>Cavity prevention</a:t>
            </a:r>
            <a:endParaRPr lang="en-US" dirty="0"/>
          </a:p>
        </p:txBody>
      </p:sp>
      <p:pic>
        <p:nvPicPr>
          <p:cNvPr id="7170" name="Picture 2" descr="Ask-question-1"/>
          <p:cNvPicPr>
            <a:picLocks noChangeAspect="1" noChangeArrowheads="1"/>
          </p:cNvPicPr>
          <p:nvPr/>
        </p:nvPicPr>
        <p:blipFill>
          <a:blip r:embed="rId2" cstate="print"/>
          <a:srcRect/>
          <a:stretch>
            <a:fillRect/>
          </a:stretch>
        </p:blipFill>
        <p:spPr bwMode="auto">
          <a:xfrm>
            <a:off x="5916168" y="4572000"/>
            <a:ext cx="2438400" cy="1843431"/>
          </a:xfrm>
          <a:prstGeom prst="rect">
            <a:avLst/>
          </a:prstGeom>
          <a:noFill/>
        </p:spPr>
      </p:pic>
      <p:sp>
        <p:nvSpPr>
          <p:cNvPr id="4" name="TextBox 3"/>
          <p:cNvSpPr txBox="1"/>
          <p:nvPr/>
        </p:nvSpPr>
        <p:spPr>
          <a:xfrm>
            <a:off x="1143000" y="6172200"/>
            <a:ext cx="4745736" cy="646331"/>
          </a:xfrm>
          <a:prstGeom prst="rect">
            <a:avLst/>
          </a:prstGeom>
          <a:noFill/>
        </p:spPr>
        <p:txBody>
          <a:bodyPr wrap="square" rtlCol="0">
            <a:spAutoFit/>
          </a:bodyPr>
          <a:lstStyle/>
          <a:p>
            <a:r>
              <a:rPr lang="en-US" sz="1200" dirty="0" smtClean="0"/>
              <a:t>*not an artificial sweetener but FDA allowed GRAS status as a novel sweetener, except for whole leaf stevia and crude stevia extracts</a:t>
            </a:r>
            <a:endParaRPr lang="en-US" sz="1200" dirty="0"/>
          </a:p>
        </p:txBody>
      </p:sp>
    </p:spTree>
    <p:extLst>
      <p:ext uri="{BB962C8B-B14F-4D97-AF65-F5344CB8AC3E}">
        <p14:creationId xmlns:p14="http://schemas.microsoft.com/office/powerpoint/2010/main" val="214264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dalogodhhs">
            <a:hlinkClick r:id="rId2"/>
          </p:cNvPr>
          <p:cNvPicPr>
            <a:picLocks noChangeAspect="1" noChangeArrowheads="1"/>
          </p:cNvPicPr>
          <p:nvPr/>
        </p:nvPicPr>
        <p:blipFill>
          <a:blip r:embed="rId3" cstate="print"/>
          <a:srcRect/>
          <a:stretch>
            <a:fillRect/>
          </a:stretch>
        </p:blipFill>
        <p:spPr bwMode="auto">
          <a:xfrm>
            <a:off x="2362200" y="5105400"/>
            <a:ext cx="3124200" cy="1489202"/>
          </a:xfrm>
          <a:prstGeom prst="rect">
            <a:avLst/>
          </a:prstGeom>
          <a:noFill/>
        </p:spPr>
      </p:pic>
      <p:sp>
        <p:nvSpPr>
          <p:cNvPr id="2" name="Title 1"/>
          <p:cNvSpPr>
            <a:spLocks noGrp="1"/>
          </p:cNvSpPr>
          <p:nvPr>
            <p:ph type="title"/>
          </p:nvPr>
        </p:nvSpPr>
        <p:spPr/>
        <p:txBody>
          <a:bodyPr/>
          <a:lstStyle/>
          <a:p>
            <a:r>
              <a:rPr lang="en-US" dirty="0" smtClean="0"/>
              <a:t>Approval Process</a:t>
            </a:r>
            <a:endParaRPr lang="en-US" dirty="0"/>
          </a:p>
        </p:txBody>
      </p:sp>
      <p:sp>
        <p:nvSpPr>
          <p:cNvPr id="3" name="Content Placeholder 2"/>
          <p:cNvSpPr>
            <a:spLocks noGrp="1"/>
          </p:cNvSpPr>
          <p:nvPr>
            <p:ph idx="1"/>
          </p:nvPr>
        </p:nvSpPr>
        <p:spPr/>
        <p:txBody>
          <a:bodyPr/>
          <a:lstStyle/>
          <a:p>
            <a:r>
              <a:rPr lang="en-US" dirty="0" smtClean="0"/>
              <a:t>Government looks at health safety for sweeteners</a:t>
            </a:r>
          </a:p>
          <a:p>
            <a:r>
              <a:rPr lang="en-US" dirty="0" smtClean="0"/>
              <a:t>“Acceptable Daily Limit” established for every approved sweetener</a:t>
            </a:r>
          </a:p>
          <a:p>
            <a:pPr lvl="1"/>
            <a:r>
              <a:rPr lang="en-US" dirty="0" smtClean="0"/>
              <a:t>Much more than anyone would typically consume</a:t>
            </a:r>
          </a:p>
          <a:p>
            <a:pPr lvl="1"/>
            <a:r>
              <a:rPr lang="en-US" dirty="0" smtClean="0"/>
              <a:t>100x lower than amount that causes health problems</a:t>
            </a:r>
          </a:p>
          <a:p>
            <a:pPr marL="0" indent="0">
              <a:buNone/>
            </a:pPr>
            <a:endParaRPr lang="en-US" dirty="0"/>
          </a:p>
        </p:txBody>
      </p:sp>
    </p:spTree>
    <p:extLst>
      <p:ext uri="{BB962C8B-B14F-4D97-AF65-F5344CB8AC3E}">
        <p14:creationId xmlns:p14="http://schemas.microsoft.com/office/powerpoint/2010/main" val="1232443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548</TotalTime>
  <Words>822</Words>
  <Application>Microsoft Office PowerPoint</Application>
  <PresentationFormat>On-screen Show (4:3)</PresentationFormat>
  <Paragraphs>127</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 Pass the Pink Packet Please!  Sugar Substitutes and Artificial Sweeteners</vt:lpstr>
      <vt:lpstr>What is a sugar substitute? </vt:lpstr>
      <vt:lpstr>Caloric/Nutritive Sweeteners</vt:lpstr>
      <vt:lpstr>Novel Sweeteners</vt:lpstr>
      <vt:lpstr>Sugar Alcohols</vt:lpstr>
      <vt:lpstr>Stevia</vt:lpstr>
      <vt:lpstr>Artificial Sweeteners: Low Calorie/Non-nutritive</vt:lpstr>
      <vt:lpstr>Safety of Artificial Sweeteners</vt:lpstr>
      <vt:lpstr>Approval Process</vt:lpstr>
      <vt:lpstr>Acesulfame Potassium</vt:lpstr>
      <vt:lpstr>Aspartame</vt:lpstr>
      <vt:lpstr>Saccharin</vt:lpstr>
      <vt:lpstr>Sucralose</vt:lpstr>
      <vt:lpstr>Test Your Knowledge!</vt:lpstr>
      <vt:lpstr>Using in Cooking and Baking</vt:lpstr>
      <vt:lpstr>Using in Cooking in Baking</vt:lpstr>
      <vt:lpstr>Taste Test!</vt:lpstr>
      <vt:lpstr>What’s New?</vt:lpstr>
      <vt:lpstr>Conclusion</vt:lpstr>
      <vt:lpstr>Resources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Substitutes  and Artificial Sweeteners</dc:title>
  <dc:creator>Leia</dc:creator>
  <cp:lastModifiedBy>Sharon Middleton</cp:lastModifiedBy>
  <cp:revision>30</cp:revision>
  <cp:lastPrinted>2015-03-10T19:02:04Z</cp:lastPrinted>
  <dcterms:created xsi:type="dcterms:W3CDTF">2014-01-29T02:22:22Z</dcterms:created>
  <dcterms:modified xsi:type="dcterms:W3CDTF">2015-03-21T17:24:02Z</dcterms:modified>
</cp:coreProperties>
</file>