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56" r:id="rId2"/>
    <p:sldId id="260" r:id="rId3"/>
    <p:sldId id="257" r:id="rId4"/>
    <p:sldId id="261" r:id="rId5"/>
    <p:sldId id="258" r:id="rId6"/>
    <p:sldId id="259" r:id="rId7"/>
    <p:sldId id="262" r:id="rId8"/>
    <p:sldId id="264" r:id="rId9"/>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0" d="100"/>
          <a:sy n="110" d="100"/>
        </p:scale>
        <p:origin x="630" y="108"/>
      </p:cViewPr>
      <p:guideLst/>
    </p:cSldViewPr>
  </p:slideViewPr>
  <p:outlineViewPr>
    <p:cViewPr>
      <p:scale>
        <a:sx n="33" d="100"/>
        <a:sy n="33" d="100"/>
      </p:scale>
      <p:origin x="0" y="-6064"/>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200" d="100"/>
          <a:sy n="200" d="100"/>
        </p:scale>
        <p:origin x="-532" y="-41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70258"/>
          </a:xfrm>
          <a:prstGeom prst="rect">
            <a:avLst/>
          </a:prstGeom>
        </p:spPr>
        <p:txBody>
          <a:bodyPr vert="horz" lIns="94046" tIns="47023" rIns="94046" bIns="47023" rtlCol="0"/>
          <a:lstStyle>
            <a:lvl1pPr algn="r">
              <a:defRPr sz="1200"/>
            </a:lvl1pPr>
          </a:lstStyle>
          <a:p>
            <a:fld id="{4FBEC309-B74A-4E6C-8570-9D885933DC83}" type="datetimeFigureOut">
              <a:rPr lang="en-US" smtClean="0"/>
              <a:t>8/8/2016</a:t>
            </a:fld>
            <a:endParaRPr lang="en-US"/>
          </a:p>
        </p:txBody>
      </p:sp>
      <p:sp>
        <p:nvSpPr>
          <p:cNvPr id="4" name="Footer Placeholder 3"/>
          <p:cNvSpPr>
            <a:spLocks noGrp="1"/>
          </p:cNvSpPr>
          <p:nvPr>
            <p:ph type="ftr" sz="quarter" idx="2"/>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902344"/>
            <a:ext cx="3070860" cy="470257"/>
          </a:xfrm>
          <a:prstGeom prst="rect">
            <a:avLst/>
          </a:prstGeom>
        </p:spPr>
        <p:txBody>
          <a:bodyPr vert="horz" lIns="94046" tIns="47023" rIns="94046" bIns="47023" rtlCol="0" anchor="b"/>
          <a:lstStyle>
            <a:lvl1pPr algn="r">
              <a:defRPr sz="1200"/>
            </a:lvl1pPr>
          </a:lstStyle>
          <a:p>
            <a:fld id="{4B38D992-BACC-405A-BF21-24056519318B}" type="slidenum">
              <a:rPr lang="en-US" smtClean="0"/>
              <a:t>‹#›</a:t>
            </a:fld>
            <a:endParaRPr lang="en-US"/>
          </a:p>
        </p:txBody>
      </p:sp>
    </p:spTree>
    <p:extLst>
      <p:ext uri="{BB962C8B-B14F-4D97-AF65-F5344CB8AC3E}">
        <p14:creationId xmlns:p14="http://schemas.microsoft.com/office/powerpoint/2010/main" val="3412874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637758B3-3E36-41C6-9238-7B2D929A6014}" type="datetimeFigureOut">
              <a:rPr lang="en-US" smtClean="0"/>
              <a:t>8/8/2016</a:t>
            </a:fld>
            <a:endParaRPr lang="en-US"/>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95FA03D3-E58E-47BF-8FBD-BCB320AAD7E7}" type="slidenum">
              <a:rPr lang="en-US" smtClean="0"/>
              <a:t>‹#›</a:t>
            </a:fld>
            <a:endParaRPr lang="en-US"/>
          </a:p>
        </p:txBody>
      </p:sp>
    </p:spTree>
    <p:extLst>
      <p:ext uri="{BB962C8B-B14F-4D97-AF65-F5344CB8AC3E}">
        <p14:creationId xmlns:p14="http://schemas.microsoft.com/office/powerpoint/2010/main" val="13667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https://commons.wikimedia.org</a:t>
            </a:r>
          </a:p>
          <a:p>
            <a:r>
              <a:rPr lang="en-US" dirty="0" err="1" smtClean="0"/>
              <a:t>DescriptionPhilippines</a:t>
            </a:r>
            <a:r>
              <a:rPr lang="en-US" dirty="0" smtClean="0"/>
              <a:t> (orthographic projection).</a:t>
            </a:r>
            <a:r>
              <a:rPr lang="en-US" dirty="0" err="1" smtClean="0"/>
              <a:t>svg</a:t>
            </a:r>
            <a:r>
              <a:rPr lang="en-US" dirty="0" smtClean="0"/>
              <a:t> English: Orthographic map of Philippines. Date 7 November 2009 Source Own work Author Addicted04</a:t>
            </a:r>
          </a:p>
          <a:p>
            <a:r>
              <a:rPr lang="en-US" dirty="0" smtClean="0"/>
              <a:t>(541 × 541 (1.64 MB)) - 22:21, 27 November 2015</a:t>
            </a:r>
          </a:p>
          <a:p>
            <a:endParaRPr lang="en-US" dirty="0"/>
          </a:p>
        </p:txBody>
      </p:sp>
      <p:sp>
        <p:nvSpPr>
          <p:cNvPr id="4" name="Slide Number Placeholder 3"/>
          <p:cNvSpPr>
            <a:spLocks noGrp="1"/>
          </p:cNvSpPr>
          <p:nvPr>
            <p:ph type="sldNum" sz="quarter" idx="10"/>
          </p:nvPr>
        </p:nvSpPr>
        <p:spPr/>
        <p:txBody>
          <a:bodyPr/>
          <a:lstStyle/>
          <a:p>
            <a:fld id="{95FA03D3-E58E-47BF-8FBD-BCB320AAD7E7}" type="slidenum">
              <a:rPr lang="en-US" smtClean="0"/>
              <a:t>1</a:t>
            </a:fld>
            <a:endParaRPr lang="en-US"/>
          </a:p>
        </p:txBody>
      </p:sp>
    </p:spTree>
    <p:extLst>
      <p:ext uri="{BB962C8B-B14F-4D97-AF65-F5344CB8AC3E}">
        <p14:creationId xmlns:p14="http://schemas.microsoft.com/office/powerpoint/2010/main" val="3664455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a:t>
            </a:r>
            <a:r>
              <a:rPr lang="en-US" baseline="0" dirty="0" smtClean="0"/>
              <a:t>   </a:t>
            </a:r>
          </a:p>
          <a:p>
            <a:r>
              <a:rPr lang="en-US" baseline="0" dirty="0" smtClean="0"/>
              <a:t>https://en.wikipedia.org/wiki/Philippines       </a:t>
            </a:r>
            <a:r>
              <a:rPr lang="en-US" dirty="0" smtClean="0"/>
              <a:t>Last modified on 27 July 2016, at 22:15.</a:t>
            </a:r>
          </a:p>
          <a:p>
            <a:endParaRPr lang="en-US" baseline="0" dirty="0" smtClean="0"/>
          </a:p>
          <a:p>
            <a:r>
              <a:rPr lang="en-US" dirty="0" err="1" smtClean="0"/>
              <a:t>AtoZ</a:t>
            </a:r>
            <a:r>
              <a:rPr lang="en-US" dirty="0" smtClean="0"/>
              <a:t> World Culture. </a:t>
            </a:r>
            <a:r>
              <a:rPr lang="en-US" i="1" dirty="0" smtClean="0"/>
              <a:t>"Philippines: Government."</a:t>
            </a:r>
            <a:r>
              <a:rPr lang="en-US" dirty="0" smtClean="0"/>
              <a:t> Retrieved July 29, 2016, from www.atozworldculture.com/#mode=country&amp;regionId=119&amp;uri=country-content&amp;nid=1.07&amp;key=facts-government </a:t>
            </a:r>
          </a:p>
          <a:p>
            <a:endParaRPr lang="en-US" dirty="0" smtClean="0"/>
          </a:p>
          <a:p>
            <a:r>
              <a:rPr lang="en-US" dirty="0" smtClean="0"/>
              <a:t>https://www.google.com </a:t>
            </a:r>
            <a:r>
              <a:rPr lang="en-US" baseline="0" dirty="0" smtClean="0"/>
              <a:t>for map on http://www.globalsecurity.org/military/world/philippines/maps.htm</a:t>
            </a:r>
            <a:endParaRPr lang="en-US" dirty="0"/>
          </a:p>
        </p:txBody>
      </p:sp>
      <p:sp>
        <p:nvSpPr>
          <p:cNvPr id="4" name="Slide Number Placeholder 3"/>
          <p:cNvSpPr>
            <a:spLocks noGrp="1"/>
          </p:cNvSpPr>
          <p:nvPr>
            <p:ph type="sldNum" sz="quarter" idx="10"/>
          </p:nvPr>
        </p:nvSpPr>
        <p:spPr/>
        <p:txBody>
          <a:bodyPr/>
          <a:lstStyle/>
          <a:p>
            <a:fld id="{95FA03D3-E58E-47BF-8FBD-BCB320AAD7E7}" type="slidenum">
              <a:rPr lang="en-US" smtClean="0"/>
              <a:t>2</a:t>
            </a:fld>
            <a:endParaRPr lang="en-US"/>
          </a:p>
        </p:txBody>
      </p:sp>
    </p:spTree>
    <p:extLst>
      <p:ext uri="{BB962C8B-B14F-4D97-AF65-F5344CB8AC3E}">
        <p14:creationId xmlns:p14="http://schemas.microsoft.com/office/powerpoint/2010/main" val="267118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60"/>
            <a:r>
              <a:rPr lang="en-US" dirty="0" smtClean="0"/>
              <a:t>Allan Pineda Lindo, better known as </a:t>
            </a:r>
            <a:r>
              <a:rPr lang="en-US" dirty="0" err="1" smtClean="0"/>
              <a:t>apl.de.ap</a:t>
            </a:r>
            <a:r>
              <a:rPr lang="en-US" dirty="0" smtClean="0"/>
              <a:t>, is a Filipino American hip hop recording artist, record producer and musician best known as a member of the Grammy Award-winning group The Black Eyed Peas. </a:t>
            </a:r>
          </a:p>
          <a:p>
            <a:r>
              <a:rPr lang="en-US" dirty="0" smtClean="0"/>
              <a:t> </a:t>
            </a:r>
            <a:r>
              <a:rPr lang="en-US" i="1" dirty="0" err="1" smtClean="0"/>
              <a:t>Apl</a:t>
            </a:r>
            <a:r>
              <a:rPr lang="en-US" dirty="0" err="1" smtClean="0"/>
              <a:t>.</a:t>
            </a:r>
            <a:r>
              <a:rPr lang="en-US" i="1" dirty="0" err="1" smtClean="0"/>
              <a:t>de</a:t>
            </a:r>
            <a:r>
              <a:rPr lang="en-US" dirty="0" err="1" smtClean="0"/>
              <a:t>.</a:t>
            </a:r>
            <a:r>
              <a:rPr lang="en-US" i="1" dirty="0" err="1" smtClean="0"/>
              <a:t>ap</a:t>
            </a:r>
            <a:r>
              <a:rPr lang="en-US" dirty="0" smtClean="0"/>
              <a:t>, co-founder of the Grammy-award winning group The Black Eyed Peas, is a rapper, record producer, and philanthropist from the Philippines.    www.wikipedia.org                                       </a:t>
            </a:r>
            <a:endParaRPr lang="en-US" dirty="0"/>
          </a:p>
        </p:txBody>
      </p:sp>
      <p:sp>
        <p:nvSpPr>
          <p:cNvPr id="4" name="Slide Number Placeholder 3"/>
          <p:cNvSpPr>
            <a:spLocks noGrp="1"/>
          </p:cNvSpPr>
          <p:nvPr>
            <p:ph type="sldNum" sz="quarter" idx="10"/>
          </p:nvPr>
        </p:nvSpPr>
        <p:spPr/>
        <p:txBody>
          <a:bodyPr/>
          <a:lstStyle/>
          <a:p>
            <a:fld id="{95FA03D3-E58E-47BF-8FBD-BCB320AAD7E7}" type="slidenum">
              <a:rPr lang="en-US" smtClean="0"/>
              <a:t>3</a:t>
            </a:fld>
            <a:endParaRPr lang="en-US"/>
          </a:p>
        </p:txBody>
      </p:sp>
    </p:spTree>
    <p:extLst>
      <p:ext uri="{BB962C8B-B14F-4D97-AF65-F5344CB8AC3E}">
        <p14:creationId xmlns:p14="http://schemas.microsoft.com/office/powerpoint/2010/main" val="2550126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Roberto del Rosario is the president of the </a:t>
            </a:r>
            <a:r>
              <a:rPr lang="en-US" dirty="0" err="1" smtClean="0"/>
              <a:t>Trebel</a:t>
            </a:r>
            <a:r>
              <a:rPr lang="en-US" dirty="0" smtClean="0"/>
              <a:t> Music Corporation and the inventor of the Karaoke Sing Along System in 1975. Roberto del Rosario has patented more than twenty inventions making him one of the most prolific Filipino inventor. The world's first karaoke machine, the Juke-8, was built by Japanese inventor and musician Daisuke Inoue in 1971. But it is Filipino inventor Roberto del Rosario who holds the machine's patent.</a:t>
            </a:r>
          </a:p>
          <a:p>
            <a:endParaRPr lang="en-US" dirty="0" smtClean="0"/>
          </a:p>
          <a:p>
            <a:r>
              <a:rPr lang="en-US" dirty="0" smtClean="0"/>
              <a:t>Tim </a:t>
            </a:r>
            <a:r>
              <a:rPr lang="en-US" dirty="0" err="1" smtClean="0"/>
              <a:t>Tebow</a:t>
            </a:r>
            <a:r>
              <a:rPr lang="en-US" dirty="0" smtClean="0"/>
              <a:t>, American football quarterback and free agent,  played for the New York Jets</a:t>
            </a:r>
            <a:r>
              <a:rPr lang="en-US" baseline="0" dirty="0" smtClean="0"/>
              <a:t> </a:t>
            </a:r>
            <a:r>
              <a:rPr lang="en-US" dirty="0" smtClean="0"/>
              <a:t>and had a brief stint with the New</a:t>
            </a:r>
            <a:r>
              <a:rPr lang="en-US" baseline="0" dirty="0" smtClean="0"/>
              <a:t> England Patriots</a:t>
            </a:r>
            <a:r>
              <a:rPr lang="en-US" dirty="0" smtClean="0"/>
              <a:t>, and the Philadelphia</a:t>
            </a:r>
            <a:r>
              <a:rPr lang="en-US" baseline="0" dirty="0" smtClean="0"/>
              <a:t> Eagles.</a:t>
            </a:r>
            <a:r>
              <a:rPr lang="en-US" dirty="0" smtClean="0"/>
              <a:t>  In addition to his playing skills, he has received considerable press attention for his public displays of Christianity, both on and off the field.</a:t>
            </a:r>
          </a:p>
          <a:p>
            <a:endParaRPr lang="en-US" dirty="0" smtClean="0"/>
          </a:p>
          <a:p>
            <a:r>
              <a:rPr lang="en-US" dirty="0" smtClean="0"/>
              <a:t>www.wikipedia.org</a:t>
            </a:r>
            <a:endParaRPr lang="en-US" dirty="0"/>
          </a:p>
        </p:txBody>
      </p:sp>
      <p:sp>
        <p:nvSpPr>
          <p:cNvPr id="4" name="Slide Number Placeholder 3"/>
          <p:cNvSpPr>
            <a:spLocks noGrp="1"/>
          </p:cNvSpPr>
          <p:nvPr>
            <p:ph type="sldNum" sz="quarter" idx="10"/>
          </p:nvPr>
        </p:nvSpPr>
        <p:spPr/>
        <p:txBody>
          <a:bodyPr/>
          <a:lstStyle/>
          <a:p>
            <a:fld id="{95FA03D3-E58E-47BF-8FBD-BCB320AAD7E7}" type="slidenum">
              <a:rPr lang="en-US" smtClean="0"/>
              <a:t>4</a:t>
            </a:fld>
            <a:endParaRPr lang="en-US"/>
          </a:p>
        </p:txBody>
      </p:sp>
    </p:spTree>
    <p:extLst>
      <p:ext uri="{BB962C8B-B14F-4D97-AF65-F5344CB8AC3E}">
        <p14:creationId xmlns:p14="http://schemas.microsoft.com/office/powerpoint/2010/main" val="1756075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60"/>
            <a:r>
              <a:rPr lang="en-US" dirty="0"/>
              <a:t>  As stated on YouTube by the video creator </a:t>
            </a:r>
            <a:r>
              <a:rPr lang="en-US" dirty="0" err="1"/>
              <a:t>Ferandre</a:t>
            </a:r>
            <a:r>
              <a:rPr lang="en-US" dirty="0"/>
              <a:t> </a:t>
            </a:r>
            <a:r>
              <a:rPr lang="en-US" dirty="0" err="1"/>
              <a:t>Salatan</a:t>
            </a:r>
            <a:r>
              <a:rPr lang="en-US" dirty="0"/>
              <a:t> “  A concise and accurate outline of Philippine history that every Filipino should see.”</a:t>
            </a:r>
          </a:p>
          <a:p>
            <a:endParaRPr lang="en-US" dirty="0"/>
          </a:p>
        </p:txBody>
      </p:sp>
      <p:sp>
        <p:nvSpPr>
          <p:cNvPr id="4" name="Slide Number Placeholder 3"/>
          <p:cNvSpPr>
            <a:spLocks noGrp="1"/>
          </p:cNvSpPr>
          <p:nvPr>
            <p:ph type="sldNum" sz="quarter" idx="10"/>
          </p:nvPr>
        </p:nvSpPr>
        <p:spPr/>
        <p:txBody>
          <a:bodyPr/>
          <a:lstStyle/>
          <a:p>
            <a:fld id="{95FA03D3-E58E-47BF-8FBD-BCB320AAD7E7}" type="slidenum">
              <a:rPr lang="en-US" smtClean="0"/>
              <a:t>5</a:t>
            </a:fld>
            <a:endParaRPr lang="en-US"/>
          </a:p>
        </p:txBody>
      </p:sp>
    </p:spTree>
    <p:extLst>
      <p:ext uri="{BB962C8B-B14F-4D97-AF65-F5344CB8AC3E}">
        <p14:creationId xmlns:p14="http://schemas.microsoft.com/office/powerpoint/2010/main" val="734019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FA03D3-E58E-47BF-8FBD-BCB320AAD7E7}" type="slidenum">
              <a:rPr lang="en-US" smtClean="0"/>
              <a:t>6</a:t>
            </a:fld>
            <a:endParaRPr lang="en-US"/>
          </a:p>
        </p:txBody>
      </p:sp>
    </p:spTree>
    <p:extLst>
      <p:ext uri="{BB962C8B-B14F-4D97-AF65-F5344CB8AC3E}">
        <p14:creationId xmlns:p14="http://schemas.microsoft.com/office/powerpoint/2010/main" val="366896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66584">
              <a:defRPr sz="3300">
                <a:solidFill>
                  <a:schemeClr val="bg1"/>
                </a:solidFill>
                <a:latin typeface="Arial" panose="020B0604020202020204" pitchFamily="34" charset="0"/>
                <a:cs typeface="Arial" panose="020B0604020202020204" pitchFamily="34" charset="0"/>
              </a:defRPr>
            </a:lvl1pPr>
            <a:lvl2pPr marL="764124" indent="-293894" defTabSz="966584">
              <a:defRPr sz="3300">
                <a:solidFill>
                  <a:schemeClr val="bg1"/>
                </a:solidFill>
                <a:latin typeface="Arial" panose="020B0604020202020204" pitchFamily="34" charset="0"/>
                <a:cs typeface="Arial" panose="020B0604020202020204" pitchFamily="34" charset="0"/>
              </a:defRPr>
            </a:lvl2pPr>
            <a:lvl3pPr marL="1175576" indent="-235115" defTabSz="966584">
              <a:defRPr sz="3300">
                <a:solidFill>
                  <a:schemeClr val="bg1"/>
                </a:solidFill>
                <a:latin typeface="Arial" panose="020B0604020202020204" pitchFamily="34" charset="0"/>
                <a:cs typeface="Arial" panose="020B0604020202020204" pitchFamily="34" charset="0"/>
              </a:defRPr>
            </a:lvl3pPr>
            <a:lvl4pPr marL="1645806" indent="-235115" defTabSz="966584">
              <a:defRPr sz="3300">
                <a:solidFill>
                  <a:schemeClr val="bg1"/>
                </a:solidFill>
                <a:latin typeface="Arial" panose="020B0604020202020204" pitchFamily="34" charset="0"/>
                <a:cs typeface="Arial" panose="020B0604020202020204" pitchFamily="34" charset="0"/>
              </a:defRPr>
            </a:lvl4pPr>
            <a:lvl5pPr marL="2116036" indent="-235115" defTabSz="966584">
              <a:defRPr sz="3300">
                <a:solidFill>
                  <a:schemeClr val="bg1"/>
                </a:solidFill>
                <a:latin typeface="Arial" panose="020B0604020202020204" pitchFamily="34" charset="0"/>
                <a:cs typeface="Arial" panose="020B0604020202020204" pitchFamily="34" charset="0"/>
              </a:defRPr>
            </a:lvl5pPr>
            <a:lvl6pPr marL="2586266" indent="-235115" defTabSz="966584" eaLnBrk="0" fontAlgn="base" hangingPunct="0">
              <a:spcBef>
                <a:spcPct val="0"/>
              </a:spcBef>
              <a:spcAft>
                <a:spcPct val="0"/>
              </a:spcAft>
              <a:defRPr sz="3300">
                <a:solidFill>
                  <a:schemeClr val="bg1"/>
                </a:solidFill>
                <a:latin typeface="Arial" panose="020B0604020202020204" pitchFamily="34" charset="0"/>
                <a:cs typeface="Arial" panose="020B0604020202020204" pitchFamily="34" charset="0"/>
              </a:defRPr>
            </a:lvl6pPr>
            <a:lvl7pPr marL="3056496" indent="-235115" defTabSz="966584" eaLnBrk="0" fontAlgn="base" hangingPunct="0">
              <a:spcBef>
                <a:spcPct val="0"/>
              </a:spcBef>
              <a:spcAft>
                <a:spcPct val="0"/>
              </a:spcAft>
              <a:defRPr sz="3300">
                <a:solidFill>
                  <a:schemeClr val="bg1"/>
                </a:solidFill>
                <a:latin typeface="Arial" panose="020B0604020202020204" pitchFamily="34" charset="0"/>
                <a:cs typeface="Arial" panose="020B0604020202020204" pitchFamily="34" charset="0"/>
              </a:defRPr>
            </a:lvl7pPr>
            <a:lvl8pPr marL="3526727" indent="-235115" defTabSz="966584" eaLnBrk="0" fontAlgn="base" hangingPunct="0">
              <a:spcBef>
                <a:spcPct val="0"/>
              </a:spcBef>
              <a:spcAft>
                <a:spcPct val="0"/>
              </a:spcAft>
              <a:defRPr sz="3300">
                <a:solidFill>
                  <a:schemeClr val="bg1"/>
                </a:solidFill>
                <a:latin typeface="Arial" panose="020B0604020202020204" pitchFamily="34" charset="0"/>
                <a:cs typeface="Arial" panose="020B0604020202020204" pitchFamily="34" charset="0"/>
              </a:defRPr>
            </a:lvl8pPr>
            <a:lvl9pPr marL="3996957" indent="-235115" defTabSz="966584" eaLnBrk="0" fontAlgn="base" hangingPunct="0">
              <a:spcBef>
                <a:spcPct val="0"/>
              </a:spcBef>
              <a:spcAft>
                <a:spcPct val="0"/>
              </a:spcAft>
              <a:defRPr sz="3300">
                <a:solidFill>
                  <a:schemeClr val="bg1"/>
                </a:solidFill>
                <a:latin typeface="Arial" panose="020B0604020202020204" pitchFamily="34" charset="0"/>
                <a:cs typeface="Arial" panose="020B0604020202020204" pitchFamily="34" charset="0"/>
              </a:defRPr>
            </a:lvl9pPr>
          </a:lstStyle>
          <a:p>
            <a:fld id="{2768311D-E20F-44E8-9E8B-278C48FCD2CF}" type="slidenum">
              <a:rPr lang="en-US" altLang="en-US" sz="1200">
                <a:solidFill>
                  <a:schemeClr val="tx1"/>
                </a:solidFill>
              </a:rPr>
              <a:pPr/>
              <a:t>8</a:t>
            </a:fld>
            <a:endParaRPr lang="en-US" altLang="en-US" sz="1200">
              <a:solidFill>
                <a:schemeClr val="tx1"/>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82887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374B37-7EE7-4483-892A-DEEC159B686E}"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82924-EA56-4909-AA29-61072AC7E04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99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374B37-7EE7-4483-892A-DEEC159B686E}"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3549779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374B37-7EE7-4483-892A-DEEC159B686E}"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378030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374B37-7EE7-4483-892A-DEEC159B686E}"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2735782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374B37-7EE7-4483-892A-DEEC159B686E}" type="datetimeFigureOut">
              <a:rPr lang="en-US" smtClean="0"/>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82924-EA56-4909-AA29-61072AC7E04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287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374B37-7EE7-4483-892A-DEEC159B686E}" type="datetimeFigureOut">
              <a:rPr lang="en-US" smtClean="0"/>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385137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374B37-7EE7-4483-892A-DEEC159B686E}" type="datetimeFigureOut">
              <a:rPr lang="en-US" smtClean="0"/>
              <a:t>8/8/2016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2668630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374B37-7EE7-4483-892A-DEEC159B686E}" type="datetimeFigureOut">
              <a:rPr lang="en-US" smtClean="0"/>
              <a:t>8/8/2016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2470295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374B37-7EE7-4483-892A-DEEC159B686E}" type="datetimeFigureOut">
              <a:rPr lang="en-US" smtClean="0"/>
              <a:t>8/8/2016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4289386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374B37-7EE7-4483-892A-DEEC159B686E}" type="datetimeFigureOut">
              <a:rPr lang="en-US" smtClean="0"/>
              <a:t>8/8/2016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3E82924-EA56-4909-AA29-61072AC7E047}" type="slidenum">
              <a:rPr lang="en-US" smtClean="0"/>
              <a:t>‹#›</a:t>
            </a:fld>
            <a:endParaRPr lang="en-US"/>
          </a:p>
        </p:txBody>
      </p:sp>
    </p:spTree>
    <p:extLst>
      <p:ext uri="{BB962C8B-B14F-4D97-AF65-F5344CB8AC3E}">
        <p14:creationId xmlns:p14="http://schemas.microsoft.com/office/powerpoint/2010/main" val="1484478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374B37-7EE7-4483-892A-DEEC159B686E}" type="datetimeFigureOut">
              <a:rPr lang="en-US" smtClean="0"/>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82924-EA56-4909-AA29-61072AC7E047}" type="slidenum">
              <a:rPr lang="en-US" smtClean="0"/>
              <a:t>‹#›</a:t>
            </a:fld>
            <a:endParaRPr lang="en-US"/>
          </a:p>
        </p:txBody>
      </p:sp>
    </p:spTree>
    <p:extLst>
      <p:ext uri="{BB962C8B-B14F-4D97-AF65-F5344CB8AC3E}">
        <p14:creationId xmlns:p14="http://schemas.microsoft.com/office/powerpoint/2010/main" val="4049311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374B37-7EE7-4483-892A-DEEC159B686E}" type="datetimeFigureOut">
              <a:rPr lang="en-US" smtClean="0"/>
              <a:t>8/8/2016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3E82924-EA56-4909-AA29-61072AC7E04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54861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Qpc2mvg3X1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D-HsOw2m1L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slide" Target="slide4.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t8uMd6a8Mk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po1TtUl1eh4"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hyperlink" Target="https://www.youtube.com/watch?v=fzrxysDjZ3g" TargetMode="Externa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noFill/>
        </p:spPr>
        <p:txBody>
          <a:bodyPr/>
          <a:lstStyle/>
          <a:p>
            <a:r>
              <a:rPr lang="en-US" b="1" dirty="0" smtClean="0"/>
              <a:t>Philippines</a:t>
            </a:r>
            <a:endParaRPr lang="en-US" b="1" dirty="0"/>
          </a:p>
        </p:txBody>
      </p:sp>
      <p:sp>
        <p:nvSpPr>
          <p:cNvPr id="3" name="Subtitle 2"/>
          <p:cNvSpPr>
            <a:spLocks noGrp="1"/>
          </p:cNvSpPr>
          <p:nvPr>
            <p:ph type="subTitle" idx="1"/>
          </p:nvPr>
        </p:nvSpPr>
        <p:spPr/>
        <p:txBody>
          <a:bodyPr>
            <a:normAutofit/>
          </a:bodyPr>
          <a:lstStyle/>
          <a:p>
            <a:r>
              <a:rPr lang="en-US" b="1" dirty="0" smtClean="0">
                <a:solidFill>
                  <a:schemeClr val="bg2">
                    <a:lumMod val="10000"/>
                  </a:schemeClr>
                </a:solidFill>
              </a:rPr>
              <a:t>Country of Natural Beauty             economy In Transition     </a:t>
            </a:r>
          </a:p>
          <a:p>
            <a:r>
              <a:rPr lang="en-US" b="1" dirty="0" err="1" smtClean="0">
                <a:solidFill>
                  <a:schemeClr val="bg2">
                    <a:lumMod val="10000"/>
                  </a:schemeClr>
                </a:solidFill>
              </a:rPr>
              <a:t>PeoplE</a:t>
            </a:r>
            <a:r>
              <a:rPr lang="en-US" b="1" dirty="0" smtClean="0">
                <a:solidFill>
                  <a:schemeClr val="bg2">
                    <a:lumMod val="10000"/>
                  </a:schemeClr>
                </a:solidFill>
              </a:rPr>
              <a:t> Of Warmth                             Tourism on the Rise</a:t>
            </a:r>
            <a:endParaRPr lang="en-US" b="1" dirty="0">
              <a:solidFill>
                <a:schemeClr val="bg2">
                  <a:lumMod val="10000"/>
                </a:schemeClr>
              </a:solidFill>
            </a:endParaRPr>
          </a:p>
        </p:txBody>
      </p:sp>
      <p:pic>
        <p:nvPicPr>
          <p:cNvPr id="6"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7242" y="758952"/>
            <a:ext cx="2623576" cy="2623576"/>
          </a:xfrm>
          <a:prstGeom prst="rect">
            <a:avLst/>
          </a:prstGeom>
        </p:spPr>
      </p:pic>
    </p:spTree>
    <p:extLst>
      <p:ext uri="{BB962C8B-B14F-4D97-AF65-F5344CB8AC3E}">
        <p14:creationId xmlns:p14="http://schemas.microsoft.com/office/powerpoint/2010/main" val="4148685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53143" y="211015"/>
            <a:ext cx="3004457" cy="2291025"/>
          </a:xfrm>
          <a:noFill/>
        </p:spPr>
        <p:txBody>
          <a:bodyPr>
            <a:noAutofit/>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a:t/>
            </a:r>
            <a:br>
              <a:rPr lang="en-US" sz="2800" dirty="0"/>
            </a:br>
            <a:r>
              <a:rPr lang="en-US" sz="2800" b="1" dirty="0" smtClean="0">
                <a:solidFill>
                  <a:schemeClr val="tx1"/>
                </a:solidFill>
              </a:rPr>
              <a:t>World’s 2</a:t>
            </a:r>
            <a:r>
              <a:rPr lang="en-US" sz="2800" b="1" baseline="30000" dirty="0" smtClean="0">
                <a:solidFill>
                  <a:schemeClr val="tx1"/>
                </a:solidFill>
              </a:rPr>
              <a:t>nd</a:t>
            </a:r>
            <a:r>
              <a:rPr lang="en-US" sz="2800" b="1" dirty="0" smtClean="0">
                <a:solidFill>
                  <a:schemeClr val="tx1"/>
                </a:solidFill>
              </a:rPr>
              <a:t> Largest </a:t>
            </a:r>
            <a:r>
              <a:rPr lang="en-US" sz="2800" b="1" dirty="0">
                <a:solidFill>
                  <a:schemeClr val="tx1"/>
                </a:solidFill>
              </a:rPr>
              <a:t>A</a:t>
            </a:r>
            <a:r>
              <a:rPr lang="en-US" sz="2800" b="1" dirty="0" smtClean="0">
                <a:solidFill>
                  <a:schemeClr val="tx1"/>
                </a:solidFill>
              </a:rPr>
              <a:t>rchipelago </a:t>
            </a:r>
            <a:r>
              <a:rPr lang="en-US" sz="2800" b="1" dirty="0">
                <a:solidFill>
                  <a:schemeClr val="tx1"/>
                </a:solidFill>
              </a:rPr>
              <a:t/>
            </a:r>
            <a:br>
              <a:rPr lang="en-US" sz="2800" b="1" dirty="0">
                <a:solidFill>
                  <a:schemeClr val="tx1"/>
                </a:solidFill>
              </a:rPr>
            </a:br>
            <a:r>
              <a:rPr lang="en-US" sz="2800" b="1" dirty="0" smtClean="0">
                <a:solidFill>
                  <a:schemeClr val="tx1"/>
                </a:solidFill>
              </a:rPr>
              <a:t/>
            </a:r>
            <a:br>
              <a:rPr lang="en-US" sz="2800" b="1" dirty="0" smtClean="0">
                <a:solidFill>
                  <a:schemeClr val="tx1"/>
                </a:solidFill>
              </a:rPr>
            </a:br>
            <a:r>
              <a:rPr lang="en-US" sz="2400" b="1" dirty="0" smtClean="0">
                <a:solidFill>
                  <a:schemeClr val="tx1"/>
                </a:solidFill>
              </a:rPr>
              <a:t>7,107 Islands</a:t>
            </a:r>
            <a:r>
              <a:rPr lang="en-US" sz="2400" b="1" dirty="0">
                <a:solidFill>
                  <a:schemeClr val="tx1"/>
                </a:solidFill>
              </a:rPr>
              <a:t/>
            </a:r>
            <a:br>
              <a:rPr lang="en-US" sz="2400" b="1" dirty="0">
                <a:solidFill>
                  <a:schemeClr val="tx1"/>
                </a:solidFill>
              </a:rPr>
            </a:br>
            <a:r>
              <a:rPr lang="en-US" sz="2400" b="1" dirty="0" smtClean="0">
                <a:solidFill>
                  <a:schemeClr val="tx1"/>
                </a:solidFill>
              </a:rPr>
              <a:t>3 Island Groups</a:t>
            </a:r>
            <a:br>
              <a:rPr lang="en-US" sz="2400" b="1" dirty="0" smtClean="0">
                <a:solidFill>
                  <a:schemeClr val="tx1"/>
                </a:solidFill>
              </a:rPr>
            </a:br>
            <a:endParaRPr lang="en-US" sz="2400" b="1" dirty="0">
              <a:solidFill>
                <a:schemeClr val="tx1"/>
              </a:solidFill>
            </a:endParaRPr>
          </a:p>
        </p:txBody>
      </p:sp>
      <p:sp>
        <p:nvSpPr>
          <p:cNvPr id="6" name="Text Placeholder 5"/>
          <p:cNvSpPr>
            <a:spLocks noGrp="1"/>
          </p:cNvSpPr>
          <p:nvPr>
            <p:ph type="body" sz="half" idx="2"/>
          </p:nvPr>
        </p:nvSpPr>
        <p:spPr>
          <a:xfrm>
            <a:off x="457200" y="2723104"/>
            <a:ext cx="3200400" cy="3582100"/>
          </a:xfrm>
          <a:noFill/>
        </p:spPr>
        <p:txBody>
          <a:bodyPr>
            <a:normAutofit fontScale="92500" lnSpcReduction="20000"/>
          </a:bodyPr>
          <a:lstStyle/>
          <a:p>
            <a:pPr marL="342900" indent="-342900">
              <a:buFont typeface="Wingdings" panose="05000000000000000000" pitchFamily="2" charset="2"/>
              <a:buChar char="Ø"/>
            </a:pPr>
            <a:r>
              <a:rPr lang="en-US" sz="2000" b="1" dirty="0" smtClean="0">
                <a:solidFill>
                  <a:schemeClr val="tx1"/>
                </a:solidFill>
              </a:rPr>
              <a:t>12</a:t>
            </a:r>
            <a:r>
              <a:rPr lang="en-US" sz="2000" b="1" baseline="30000" dirty="0" smtClean="0">
                <a:solidFill>
                  <a:schemeClr val="tx1"/>
                </a:solidFill>
              </a:rPr>
              <a:t>th</a:t>
            </a:r>
            <a:r>
              <a:rPr lang="en-US" sz="2000" b="1" dirty="0" smtClean="0">
                <a:solidFill>
                  <a:schemeClr val="tx1"/>
                </a:solidFill>
              </a:rPr>
              <a:t> Most Populace Country of the World</a:t>
            </a:r>
          </a:p>
          <a:p>
            <a:pPr marL="342900" indent="-342900">
              <a:buFont typeface="Wingdings" panose="05000000000000000000" pitchFamily="2" charset="2"/>
              <a:buChar char="Ø"/>
            </a:pPr>
            <a:r>
              <a:rPr lang="en-US" sz="2000" b="1" dirty="0" smtClean="0">
                <a:solidFill>
                  <a:schemeClr val="tx1"/>
                </a:solidFill>
              </a:rPr>
              <a:t>Almost 103.8 Million Residents</a:t>
            </a:r>
          </a:p>
          <a:p>
            <a:pPr marL="342900" indent="-342900">
              <a:buFont typeface="Wingdings" panose="05000000000000000000" pitchFamily="2" charset="2"/>
              <a:buChar char="Ø"/>
            </a:pPr>
            <a:r>
              <a:rPr lang="en-US" sz="2000" b="1" dirty="0" smtClean="0">
                <a:solidFill>
                  <a:schemeClr val="tx1"/>
                </a:solidFill>
              </a:rPr>
              <a:t>115,813 Square </a:t>
            </a:r>
            <a:r>
              <a:rPr lang="en-US" sz="2000" b="1" dirty="0">
                <a:solidFill>
                  <a:schemeClr val="tx1"/>
                </a:solidFill>
              </a:rPr>
              <a:t>M</a:t>
            </a:r>
            <a:r>
              <a:rPr lang="en-US" sz="2000" b="1" dirty="0" smtClean="0">
                <a:solidFill>
                  <a:schemeClr val="tx1"/>
                </a:solidFill>
              </a:rPr>
              <a:t>iles in Size </a:t>
            </a:r>
          </a:p>
          <a:p>
            <a:pPr marL="342900" indent="-342900">
              <a:buFont typeface="Wingdings" panose="05000000000000000000" pitchFamily="2" charset="2"/>
              <a:buChar char="Ø"/>
            </a:pPr>
            <a:r>
              <a:rPr lang="en-US" sz="2000" b="1" dirty="0">
                <a:solidFill>
                  <a:schemeClr val="tx1"/>
                </a:solidFill>
              </a:rPr>
              <a:t>T</a:t>
            </a:r>
            <a:r>
              <a:rPr lang="en-US" sz="2000" b="1" dirty="0" smtClean="0">
                <a:solidFill>
                  <a:schemeClr val="tx1"/>
                </a:solidFill>
              </a:rPr>
              <a:t>ropical Monsoonal Climate</a:t>
            </a:r>
          </a:p>
          <a:p>
            <a:pPr marL="342900" indent="-342900">
              <a:buFont typeface="Wingdings" panose="05000000000000000000" pitchFamily="2" charset="2"/>
              <a:buChar char="Ø"/>
            </a:pPr>
            <a:r>
              <a:rPr lang="en-US" sz="2000" b="1" dirty="0" smtClean="0">
                <a:solidFill>
                  <a:schemeClr val="tx1"/>
                </a:solidFill>
              </a:rPr>
              <a:t>Official languages:  Filipino and English</a:t>
            </a:r>
          </a:p>
          <a:p>
            <a:pPr marL="342900" indent="-342900">
              <a:buFont typeface="Wingdings" panose="05000000000000000000" pitchFamily="2" charset="2"/>
              <a:buChar char="Ø"/>
            </a:pPr>
            <a:r>
              <a:rPr lang="en-US" sz="2000" b="1" dirty="0" smtClean="0">
                <a:solidFill>
                  <a:schemeClr val="tx1"/>
                </a:solidFill>
              </a:rPr>
              <a:t>Official Name:         Republic of the Philippines </a:t>
            </a:r>
          </a:p>
          <a:p>
            <a:pPr marL="285750" indent="-285750">
              <a:buFont typeface="Wingdings" panose="05000000000000000000" pitchFamily="2" charset="2"/>
              <a:buChar char="Ø"/>
            </a:pPr>
            <a:endParaRPr lang="en-US" b="1" dirty="0"/>
          </a:p>
        </p:txBody>
      </p:sp>
      <p:pic>
        <p:nvPicPr>
          <p:cNvPr id="9"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466304" y="283213"/>
            <a:ext cx="5325626" cy="6350809"/>
          </a:xfrm>
        </p:spPr>
      </p:pic>
    </p:spTree>
    <p:extLst>
      <p:ext uri="{BB962C8B-B14F-4D97-AF65-F5344CB8AC3E}">
        <p14:creationId xmlns:p14="http://schemas.microsoft.com/office/powerpoint/2010/main" val="1792872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Video Link</a:t>
            </a:r>
            <a:endParaRPr lang="en-US" b="1" dirty="0"/>
          </a:p>
        </p:txBody>
      </p:sp>
      <p:sp>
        <p:nvSpPr>
          <p:cNvPr id="3" name="Content Placeholder 2"/>
          <p:cNvSpPr>
            <a:spLocks noGrp="1"/>
          </p:cNvSpPr>
          <p:nvPr>
            <p:ph idx="1"/>
          </p:nvPr>
        </p:nvSpPr>
        <p:spPr/>
        <p:txBody>
          <a:bodyPr>
            <a:normAutofit lnSpcReduction="10000"/>
          </a:bodyPr>
          <a:lstStyle/>
          <a:p>
            <a:r>
              <a:rPr lang="en-US" dirty="0" smtClean="0"/>
              <a:t> </a:t>
            </a:r>
            <a:endParaRPr lang="en-US" dirty="0"/>
          </a:p>
          <a:p>
            <a:endParaRPr lang="en-US" dirty="0"/>
          </a:p>
          <a:p>
            <a:endParaRPr lang="en-US" dirty="0" smtClean="0"/>
          </a:p>
          <a:p>
            <a:r>
              <a:rPr lang="en-US" sz="2400" b="1" dirty="0" smtClean="0"/>
              <a:t>It's </a:t>
            </a:r>
            <a:r>
              <a:rPr lang="en-US" sz="2400" b="1" dirty="0"/>
              <a:t>More Fun In The Philippines 2016 - Cool Song by </a:t>
            </a:r>
            <a:r>
              <a:rPr lang="en-US" sz="2400" b="1" dirty="0" err="1" smtClean="0"/>
              <a:t>Apl.De.Ap</a:t>
            </a:r>
            <a:endParaRPr lang="en-US" sz="2400" b="1" dirty="0" smtClean="0"/>
          </a:p>
          <a:p>
            <a:endParaRPr lang="en-US" dirty="0" smtClean="0">
              <a:hlinkClick r:id="rId3"/>
            </a:endParaRPr>
          </a:p>
          <a:p>
            <a:r>
              <a:rPr lang="en-US" b="1" dirty="0" smtClean="0">
                <a:hlinkClick r:id="rId3"/>
              </a:rPr>
              <a:t>https</a:t>
            </a:r>
            <a:r>
              <a:rPr lang="en-US" b="1" dirty="0">
                <a:hlinkClick r:id="rId3"/>
              </a:rPr>
              <a:t>://www.youtube.com/watch?v=Qpc2mvg3X14</a:t>
            </a:r>
            <a:endParaRPr lang="en-US" b="1" dirty="0"/>
          </a:p>
          <a:p>
            <a:r>
              <a:rPr lang="en-US" dirty="0" smtClean="0"/>
              <a:t>                                                                                                                                      </a:t>
            </a:r>
            <a:r>
              <a:rPr lang="en-US" sz="1800" b="1" dirty="0" smtClean="0"/>
              <a:t>Duration: 3:38</a:t>
            </a:r>
          </a:p>
          <a:p>
            <a:r>
              <a:rPr lang="en-US" b="1" dirty="0"/>
              <a:t>Be sure you have access to the Internet.                                                                                                          Click on the website address when slide presentation is in ‘Slide Show’ mode.                                          You are automatically taken to desired location on the Internet.</a:t>
            </a:r>
          </a:p>
          <a:p>
            <a:endParaRPr lang="en-US" dirty="0" smtClean="0"/>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74546" y="1939490"/>
            <a:ext cx="1093269" cy="1085981"/>
          </a:xfrm>
          <a:prstGeom prst="rect">
            <a:avLst/>
          </a:prstGeom>
        </p:spPr>
      </p:pic>
    </p:spTree>
    <p:extLst>
      <p:ext uri="{BB962C8B-B14F-4D97-AF65-F5344CB8AC3E}">
        <p14:creationId xmlns:p14="http://schemas.microsoft.com/office/powerpoint/2010/main" val="669987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Video Link</a:t>
            </a:r>
            <a:endParaRPr lang="en-US" b="1" dirty="0"/>
          </a:p>
        </p:txBody>
      </p:sp>
      <p:sp>
        <p:nvSpPr>
          <p:cNvPr id="3" name="Content Placeholder 2"/>
          <p:cNvSpPr>
            <a:spLocks noGrp="1"/>
          </p:cNvSpPr>
          <p:nvPr>
            <p:ph idx="1"/>
          </p:nvPr>
        </p:nvSpPr>
        <p:spPr/>
        <p:txBody>
          <a:bodyPr>
            <a:normAutofit/>
          </a:bodyPr>
          <a:lstStyle/>
          <a:p>
            <a:r>
              <a:rPr lang="en-US" dirty="0" smtClean="0"/>
              <a:t> </a:t>
            </a:r>
          </a:p>
          <a:p>
            <a:endParaRPr lang="en-US" dirty="0"/>
          </a:p>
          <a:p>
            <a:endParaRPr lang="en-US" b="1" dirty="0" smtClean="0"/>
          </a:p>
          <a:p>
            <a:r>
              <a:rPr lang="en-US" sz="2400" b="1" dirty="0" smtClean="0"/>
              <a:t>Top </a:t>
            </a:r>
            <a:r>
              <a:rPr lang="en-US" sz="2400" b="1" dirty="0"/>
              <a:t>10 Fascinating Facts About the Philippines </a:t>
            </a:r>
          </a:p>
          <a:p>
            <a:r>
              <a:rPr lang="en-US" b="1" u="sng" dirty="0">
                <a:hlinkClick r:id="rId3"/>
              </a:rPr>
              <a:t>https://</a:t>
            </a:r>
            <a:r>
              <a:rPr lang="en-US" b="1" u="sng" dirty="0" smtClean="0">
                <a:hlinkClick r:id="rId3"/>
              </a:rPr>
              <a:t>www.youtube.com/watch?v=D-HsOw2m1Lw</a:t>
            </a:r>
            <a:r>
              <a:rPr lang="en-US" b="1" u="sng" dirty="0" smtClean="0">
                <a:hlinkClick r:id="rId4" action="ppaction://hlinksldjump"/>
              </a:rPr>
              <a:t> Video Link</a:t>
            </a:r>
            <a:endParaRPr lang="en-US" b="1" dirty="0" smtClean="0"/>
          </a:p>
          <a:p>
            <a:r>
              <a:rPr lang="en-US" b="1" smtClean="0"/>
              <a:t>                                                                                                                                   Duration </a:t>
            </a:r>
            <a:r>
              <a:rPr lang="en-US" b="1" dirty="0" smtClean="0"/>
              <a:t>10:14</a:t>
            </a:r>
          </a:p>
          <a:p>
            <a:r>
              <a:rPr lang="en-US" b="1" dirty="0" smtClean="0"/>
              <a:t>Be sure you have access to the Internet.                                                                                                          Click on the website address when slide presentation is in ‘Slide Show’ mode.                                          You are automatically taken to desired location on the Internet.</a:t>
            </a:r>
          </a:p>
          <a:p>
            <a:endParaRPr lang="en-US" dirty="0" smtClean="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88181" y="1845734"/>
            <a:ext cx="1070008" cy="1136884"/>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48300" y="1942688"/>
            <a:ext cx="744053" cy="1052304"/>
          </a:xfrm>
          <a:prstGeom prst="rect">
            <a:avLst/>
          </a:prstGeom>
        </p:spPr>
      </p:pic>
    </p:spTree>
    <p:extLst>
      <p:ext uri="{BB962C8B-B14F-4D97-AF65-F5344CB8AC3E}">
        <p14:creationId xmlns:p14="http://schemas.microsoft.com/office/powerpoint/2010/main" val="1337621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Video Link</a:t>
            </a:r>
            <a:endParaRPr lang="en-US" b="1" dirty="0"/>
          </a:p>
        </p:txBody>
      </p:sp>
      <p:sp>
        <p:nvSpPr>
          <p:cNvPr id="3" name="Content Placeholder 2"/>
          <p:cNvSpPr>
            <a:spLocks noGrp="1"/>
          </p:cNvSpPr>
          <p:nvPr>
            <p:ph idx="1"/>
          </p:nvPr>
        </p:nvSpPr>
        <p:spPr/>
        <p:txBody>
          <a:bodyPr>
            <a:normAutofit lnSpcReduction="10000"/>
          </a:bodyPr>
          <a:lstStyle/>
          <a:p>
            <a:endParaRPr lang="en-US" b="1" dirty="0" smtClean="0"/>
          </a:p>
          <a:p>
            <a:endParaRPr lang="en-US" b="1" dirty="0" smtClean="0"/>
          </a:p>
          <a:p>
            <a:endParaRPr lang="en-US" sz="2400" b="1" dirty="0" smtClean="0"/>
          </a:p>
          <a:p>
            <a:r>
              <a:rPr lang="en-US" sz="2400" b="1" dirty="0" smtClean="0"/>
              <a:t>A Brief History of the Philippines </a:t>
            </a:r>
            <a:endParaRPr lang="en-US" sz="2400" b="1" dirty="0"/>
          </a:p>
          <a:p>
            <a:r>
              <a:rPr lang="en-US" b="1" dirty="0" smtClean="0"/>
              <a:t> </a:t>
            </a:r>
            <a:r>
              <a:rPr lang="en-US" b="1" dirty="0" smtClean="0">
                <a:hlinkClick r:id="rId3"/>
              </a:rPr>
              <a:t>https</a:t>
            </a:r>
            <a:r>
              <a:rPr lang="en-US" b="1" dirty="0">
                <a:hlinkClick r:id="rId3"/>
              </a:rPr>
              <a:t>://www.youtube.com/watch?v=t8uMd6a8MkM</a:t>
            </a:r>
            <a:endParaRPr lang="en-US" b="1" dirty="0"/>
          </a:p>
          <a:p>
            <a:r>
              <a:rPr lang="en-US" b="1" dirty="0" smtClean="0"/>
              <a:t>                                                                                                                                  Duration  2:57</a:t>
            </a:r>
          </a:p>
          <a:p>
            <a:endParaRPr lang="en-US" b="1" dirty="0" smtClean="0"/>
          </a:p>
          <a:p>
            <a:r>
              <a:rPr lang="en-US" b="1" dirty="0" smtClean="0"/>
              <a:t>Be </a:t>
            </a:r>
            <a:r>
              <a:rPr lang="en-US" b="1" dirty="0"/>
              <a:t>sure you have access to the Internet.                                                                                                          Click on the website address when slide presentation is in ‘Slide Show’ mode.                                          You are automatically taken to desired location on the Internet.</a:t>
            </a:r>
          </a:p>
          <a:p>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9838" y="1958740"/>
            <a:ext cx="1568116" cy="1120083"/>
          </a:xfrm>
          <a:prstGeom prst="rect">
            <a:avLst/>
          </a:prstGeom>
        </p:spPr>
      </p:pic>
    </p:spTree>
    <p:extLst>
      <p:ext uri="{BB962C8B-B14F-4D97-AF65-F5344CB8AC3E}">
        <p14:creationId xmlns:p14="http://schemas.microsoft.com/office/powerpoint/2010/main" val="1409451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Link</a:t>
            </a:r>
            <a:endParaRPr lang="en-US" dirty="0"/>
          </a:p>
        </p:txBody>
      </p:sp>
      <p:sp>
        <p:nvSpPr>
          <p:cNvPr id="3" name="Content Placeholder 2"/>
          <p:cNvSpPr>
            <a:spLocks noGrp="1"/>
          </p:cNvSpPr>
          <p:nvPr>
            <p:ph idx="1"/>
          </p:nvPr>
        </p:nvSpPr>
        <p:spPr/>
        <p:txBody>
          <a:bodyPr>
            <a:normAutofit fontScale="92500" lnSpcReduction="20000"/>
          </a:bodyPr>
          <a:lstStyle/>
          <a:p>
            <a:endParaRPr lang="en-US" sz="2400" b="1" dirty="0" smtClean="0"/>
          </a:p>
          <a:p>
            <a:endParaRPr lang="en-US" sz="2400" b="1" dirty="0"/>
          </a:p>
          <a:p>
            <a:endParaRPr lang="en-US" sz="900" b="1" dirty="0" smtClean="0"/>
          </a:p>
          <a:p>
            <a:endParaRPr lang="en-US" sz="1000" b="1" dirty="0" smtClean="0"/>
          </a:p>
          <a:p>
            <a:r>
              <a:rPr lang="en-US" sz="2600" b="1" dirty="0" smtClean="0"/>
              <a:t>The </a:t>
            </a:r>
            <a:r>
              <a:rPr lang="en-US" sz="2600" b="1" dirty="0"/>
              <a:t>12 Wonders of the Philippines </a:t>
            </a:r>
          </a:p>
          <a:p>
            <a:r>
              <a:rPr lang="en-US" sz="2400" b="1" u="sng" dirty="0" smtClean="0">
                <a:hlinkClick r:id="rId3"/>
              </a:rPr>
              <a:t>https://www.youtube.com/watch?v=po1TtUl1eh4</a:t>
            </a:r>
            <a:endParaRPr lang="en-US" sz="2400" dirty="0"/>
          </a:p>
          <a:p>
            <a:endParaRPr lang="en-US" sz="2400" b="1" dirty="0"/>
          </a:p>
          <a:p>
            <a:r>
              <a:rPr lang="en-US" sz="2400" b="1" dirty="0" smtClean="0"/>
              <a:t>                                                                                                               </a:t>
            </a:r>
            <a:r>
              <a:rPr lang="en-US" b="1" dirty="0" smtClean="0"/>
              <a:t>Duration  3:22</a:t>
            </a:r>
            <a:endParaRPr lang="en-US" b="1" dirty="0"/>
          </a:p>
          <a:p>
            <a:r>
              <a:rPr lang="en-US" sz="2400" b="1" dirty="0" smtClean="0"/>
              <a:t>Be </a:t>
            </a:r>
            <a:r>
              <a:rPr lang="en-US" sz="2400" b="1" dirty="0"/>
              <a:t>sure you have access to the Internet.                                                                                                          Click on the website address when slide presentation is in ‘Slide Show’ mode.                                          You are automatically taken to desired location on the Internet.</a:t>
            </a:r>
          </a:p>
          <a:p>
            <a:endParaRPr lang="en-US" sz="2400" b="1" dirty="0"/>
          </a:p>
          <a:p>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2786" y="1845734"/>
            <a:ext cx="1627672" cy="1085115"/>
          </a:xfrm>
          <a:prstGeom prst="rect">
            <a:avLst/>
          </a:prstGeom>
        </p:spPr>
      </p:pic>
    </p:spTree>
    <p:extLst>
      <p:ext uri="{BB962C8B-B14F-4D97-AF65-F5344CB8AC3E}">
        <p14:creationId xmlns:p14="http://schemas.microsoft.com/office/powerpoint/2010/main" val="4114637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Video Link</a:t>
            </a:r>
            <a:endParaRPr lang="en-US" b="1" dirty="0"/>
          </a:p>
        </p:txBody>
      </p:sp>
      <p:sp>
        <p:nvSpPr>
          <p:cNvPr id="3" name="Content Placeholder 2"/>
          <p:cNvSpPr>
            <a:spLocks noGrp="1"/>
          </p:cNvSpPr>
          <p:nvPr>
            <p:ph idx="1"/>
          </p:nvPr>
        </p:nvSpPr>
        <p:spPr/>
        <p:txBody>
          <a:bodyPr>
            <a:normAutofit lnSpcReduction="10000"/>
          </a:bodyPr>
          <a:lstStyle/>
          <a:p>
            <a:r>
              <a:rPr lang="en-US" dirty="0" smtClean="0"/>
              <a:t> </a:t>
            </a:r>
          </a:p>
          <a:p>
            <a:endParaRPr lang="en-US" b="1" dirty="0" smtClean="0"/>
          </a:p>
          <a:p>
            <a:endParaRPr lang="en-US" b="1" dirty="0"/>
          </a:p>
          <a:p>
            <a:r>
              <a:rPr lang="en-US" sz="2400" b="1" dirty="0" smtClean="0"/>
              <a:t>How </a:t>
            </a:r>
            <a:r>
              <a:rPr lang="en-US" sz="2400" b="1" dirty="0"/>
              <a:t>to Make </a:t>
            </a:r>
            <a:r>
              <a:rPr lang="en-US" sz="2400" b="1" dirty="0" err="1" smtClean="0"/>
              <a:t>Fiipino</a:t>
            </a:r>
            <a:r>
              <a:rPr lang="en-US" sz="2400" b="1" dirty="0" smtClean="0"/>
              <a:t> </a:t>
            </a:r>
            <a:r>
              <a:rPr lang="en-US" sz="2400" b="1" dirty="0" err="1" smtClean="0"/>
              <a:t>Leche</a:t>
            </a:r>
            <a:r>
              <a:rPr lang="en-US" sz="2400" b="1" dirty="0" smtClean="0"/>
              <a:t> Flan</a:t>
            </a:r>
            <a:endParaRPr lang="en-US" sz="2400" b="1" dirty="0"/>
          </a:p>
          <a:p>
            <a:r>
              <a:rPr lang="en-US" b="1" dirty="0"/>
              <a:t>Cook with April </a:t>
            </a:r>
          </a:p>
          <a:p>
            <a:r>
              <a:rPr lang="en-US" b="1" u="sng" dirty="0">
                <a:hlinkClick r:id="rId2"/>
              </a:rPr>
              <a:t>https://www.youtube.com/watch?v=fzrxysDjZ3g</a:t>
            </a:r>
            <a:endParaRPr lang="en-US" b="1" dirty="0"/>
          </a:p>
          <a:p>
            <a:r>
              <a:rPr lang="en-US" b="1" dirty="0" smtClean="0"/>
              <a:t>                                                                                                                                     Duration 3:18</a:t>
            </a:r>
            <a:endParaRPr lang="en-US" b="1" dirty="0"/>
          </a:p>
          <a:p>
            <a:r>
              <a:rPr lang="en-US" b="1" dirty="0" smtClean="0"/>
              <a:t>Be sure you have access to the Internet.                                                                                                          Click on the website address when slide presentation is in ‘Slide Show’ mode.                                          You are automatically taken to desired location on the Internet.</a:t>
            </a:r>
            <a:endParaRPr lang="en-US" b="1" dirty="0"/>
          </a:p>
        </p:txBody>
      </p:sp>
      <p:pic>
        <p:nvPicPr>
          <p:cNvPr id="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0909" y="1913111"/>
            <a:ext cx="1058779" cy="1058779"/>
          </a:xfrm>
          <a:prstGeom prst="rect">
            <a:avLst/>
          </a:prstGeom>
        </p:spPr>
      </p:pic>
    </p:spTree>
    <p:extLst>
      <p:ext uri="{BB962C8B-B14F-4D97-AF65-F5344CB8AC3E}">
        <p14:creationId xmlns:p14="http://schemas.microsoft.com/office/powerpoint/2010/main" val="3955802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304800"/>
            <a:ext cx="8229600" cy="1112838"/>
          </a:xfrm>
        </p:spPr>
        <p:txBody>
          <a:bodyPr>
            <a:normAutofit fontScale="90000"/>
          </a:bodyPr>
          <a:lstStyle/>
          <a:p>
            <a:pPr eaLnBrk="1" hangingPunct="1"/>
            <a:r>
              <a:rPr lang="en-US" altLang="en-US" sz="4000" b="1" dirty="0">
                <a:solidFill>
                  <a:schemeClr val="tx1"/>
                </a:solidFill>
              </a:rPr>
              <a:t/>
            </a:r>
            <a:br>
              <a:rPr lang="en-US" altLang="en-US" sz="4000" b="1" dirty="0">
                <a:solidFill>
                  <a:schemeClr val="tx1"/>
                </a:solidFill>
              </a:rPr>
            </a:br>
            <a:r>
              <a:rPr lang="en-US" altLang="en-US" sz="4000" b="1" dirty="0" smtClean="0">
                <a:solidFill>
                  <a:schemeClr val="tx1"/>
                </a:solidFill>
              </a:rPr>
              <a:t/>
            </a:r>
            <a:br>
              <a:rPr lang="en-US" altLang="en-US" sz="4000" b="1" dirty="0" smtClean="0">
                <a:solidFill>
                  <a:schemeClr val="tx1"/>
                </a:solidFill>
              </a:rPr>
            </a:br>
            <a:r>
              <a:rPr lang="en-US" altLang="en-US" sz="4900" b="1" dirty="0">
                <a:solidFill>
                  <a:schemeClr val="tx1"/>
                </a:solidFill>
              </a:rPr>
              <a:t/>
            </a:r>
            <a:br>
              <a:rPr lang="en-US" altLang="en-US" sz="4900" b="1" dirty="0">
                <a:solidFill>
                  <a:schemeClr val="tx1"/>
                </a:solidFill>
              </a:rPr>
            </a:br>
            <a:r>
              <a:rPr lang="en-US" altLang="en-US" sz="4900" b="1" dirty="0" smtClean="0">
                <a:solidFill>
                  <a:schemeClr val="tx1"/>
                </a:solidFill>
              </a:rPr>
              <a:t>IAHCE &amp; You </a:t>
            </a:r>
            <a:endParaRPr lang="en-US" altLang="en-US" sz="4900" b="1" dirty="0">
              <a:solidFill>
                <a:schemeClr val="tx1"/>
              </a:solidFill>
            </a:endParaRPr>
          </a:p>
        </p:txBody>
      </p:sp>
      <p:sp>
        <p:nvSpPr>
          <p:cNvPr id="4099" name="Rectangle 3"/>
          <p:cNvSpPr>
            <a:spLocks noGrp="1" noChangeArrowheads="1"/>
          </p:cNvSpPr>
          <p:nvPr>
            <p:ph type="body" idx="1"/>
          </p:nvPr>
        </p:nvSpPr>
        <p:spPr/>
        <p:txBody>
          <a:bodyPr>
            <a:normAutofit fontScale="92500" lnSpcReduction="10000"/>
          </a:bodyPr>
          <a:lstStyle/>
          <a:p>
            <a:pPr algn="ctr" eaLnBrk="1" hangingPunct="1">
              <a:lnSpc>
                <a:spcPct val="90000"/>
              </a:lnSpc>
              <a:buFontTx/>
              <a:buNone/>
            </a:pPr>
            <a:endParaRPr lang="en-US" altLang="en-US" sz="1600" b="1" dirty="0"/>
          </a:p>
          <a:p>
            <a:pPr algn="ctr" eaLnBrk="1" hangingPunct="1">
              <a:lnSpc>
                <a:spcPct val="90000"/>
              </a:lnSpc>
              <a:buFontTx/>
              <a:buNone/>
            </a:pPr>
            <a:r>
              <a:rPr lang="en-US" altLang="en-US" sz="2400" b="1" dirty="0" smtClean="0"/>
              <a:t>This presentation created for </a:t>
            </a:r>
          </a:p>
          <a:p>
            <a:pPr algn="ctr" eaLnBrk="1" hangingPunct="1">
              <a:lnSpc>
                <a:spcPct val="90000"/>
              </a:lnSpc>
              <a:buFontTx/>
              <a:buNone/>
            </a:pPr>
            <a:r>
              <a:rPr lang="en-US" altLang="en-US" sz="2400" b="1" dirty="0" smtClean="0"/>
              <a:t>Illinois Association for Home and Community Education</a:t>
            </a:r>
          </a:p>
          <a:p>
            <a:pPr algn="ctr" eaLnBrk="1" hangingPunct="1">
              <a:lnSpc>
                <a:spcPct val="90000"/>
              </a:lnSpc>
              <a:buFontTx/>
              <a:buNone/>
            </a:pPr>
            <a:r>
              <a:rPr lang="en-US" altLang="en-US" sz="2400" b="1" dirty="0" smtClean="0"/>
              <a:t>members </a:t>
            </a:r>
          </a:p>
          <a:p>
            <a:pPr algn="ctr" eaLnBrk="1" hangingPunct="1">
              <a:lnSpc>
                <a:spcPct val="90000"/>
              </a:lnSpc>
              <a:buFontTx/>
              <a:buNone/>
            </a:pPr>
            <a:endParaRPr lang="en-US" altLang="en-US" sz="2400" b="1" dirty="0"/>
          </a:p>
          <a:p>
            <a:pPr algn="ctr" eaLnBrk="1" hangingPunct="1">
              <a:lnSpc>
                <a:spcPct val="90000"/>
              </a:lnSpc>
              <a:buFontTx/>
              <a:buNone/>
            </a:pPr>
            <a:r>
              <a:rPr lang="en-US" altLang="en-US" sz="2400" b="1" dirty="0"/>
              <a:t>by </a:t>
            </a:r>
          </a:p>
          <a:p>
            <a:pPr algn="ctr" eaLnBrk="1" hangingPunct="1">
              <a:lnSpc>
                <a:spcPct val="90000"/>
              </a:lnSpc>
              <a:buFontTx/>
              <a:buNone/>
            </a:pPr>
            <a:r>
              <a:rPr lang="en-US" altLang="en-US" sz="2400" b="1" dirty="0"/>
              <a:t>Pat </a:t>
            </a:r>
            <a:r>
              <a:rPr lang="en-US" altLang="en-US" sz="2400" b="1" dirty="0" err="1"/>
              <a:t>Weitzmann</a:t>
            </a:r>
            <a:r>
              <a:rPr lang="en-US" altLang="en-US" sz="2400" b="1" dirty="0"/>
              <a:t> </a:t>
            </a:r>
          </a:p>
          <a:p>
            <a:pPr algn="ctr" eaLnBrk="1" hangingPunct="1">
              <a:lnSpc>
                <a:spcPct val="90000"/>
              </a:lnSpc>
              <a:buFontTx/>
              <a:buNone/>
            </a:pPr>
            <a:r>
              <a:rPr lang="en-US" altLang="en-US" sz="2400" b="1" dirty="0"/>
              <a:t>IAHCE Board Member </a:t>
            </a:r>
          </a:p>
          <a:p>
            <a:pPr algn="ctr" eaLnBrk="1" hangingPunct="1">
              <a:lnSpc>
                <a:spcPct val="90000"/>
              </a:lnSpc>
              <a:buFontTx/>
              <a:buNone/>
            </a:pPr>
            <a:r>
              <a:rPr lang="en-US" altLang="en-US" sz="2400" b="1" dirty="0"/>
              <a:t> August </a:t>
            </a:r>
            <a:r>
              <a:rPr lang="en-US" altLang="en-US" sz="2400" b="1" dirty="0" smtClean="0"/>
              <a:t>2016 </a:t>
            </a:r>
            <a:endParaRPr lang="en-US" altLang="en-US" sz="2400" b="1" dirty="0"/>
          </a:p>
          <a:p>
            <a:pPr algn="ctr" eaLnBrk="1" hangingPunct="1">
              <a:lnSpc>
                <a:spcPct val="90000"/>
              </a:lnSpc>
            </a:pPr>
            <a:endParaRPr lang="en-US" altLang="en-US" b="1" dirty="0" smtClean="0"/>
          </a:p>
        </p:txBody>
      </p:sp>
    </p:spTree>
    <p:extLst>
      <p:ext uri="{BB962C8B-B14F-4D97-AF65-F5344CB8AC3E}">
        <p14:creationId xmlns:p14="http://schemas.microsoft.com/office/powerpoint/2010/main" val="129951322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406</TotalTime>
  <Words>655</Words>
  <Application>Microsoft Office PowerPoint</Application>
  <PresentationFormat>Widescreen</PresentationFormat>
  <Paragraphs>89</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Retrospect</vt:lpstr>
      <vt:lpstr>Philippines</vt:lpstr>
      <vt:lpstr>        World’s 2nd Largest Archipelago   7,107 Islands 3 Island Groups </vt:lpstr>
      <vt:lpstr> Video Link</vt:lpstr>
      <vt:lpstr> Video Link</vt:lpstr>
      <vt:lpstr>Video Link</vt:lpstr>
      <vt:lpstr>Video Link</vt:lpstr>
      <vt:lpstr> Video Link</vt:lpstr>
      <vt:lpstr>   IAHCE &amp;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dc:creator>
  <cp:lastModifiedBy>Sharon Middleton</cp:lastModifiedBy>
  <cp:revision>53</cp:revision>
  <cp:lastPrinted>2016-08-06T07:22:32Z</cp:lastPrinted>
  <dcterms:created xsi:type="dcterms:W3CDTF">2016-07-29T05:17:07Z</dcterms:created>
  <dcterms:modified xsi:type="dcterms:W3CDTF">2016-08-09T02:06:13Z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