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29"/>
  </p:notesMasterIdLst>
  <p:sldIdLst>
    <p:sldId id="256" r:id="rId2"/>
    <p:sldId id="257" r:id="rId3"/>
    <p:sldId id="287" r:id="rId4"/>
    <p:sldId id="274" r:id="rId5"/>
    <p:sldId id="275" r:id="rId6"/>
    <p:sldId id="258" r:id="rId7"/>
    <p:sldId id="265" r:id="rId8"/>
    <p:sldId id="276" r:id="rId9"/>
    <p:sldId id="283" r:id="rId10"/>
    <p:sldId id="280" r:id="rId11"/>
    <p:sldId id="273" r:id="rId12"/>
    <p:sldId id="282" r:id="rId13"/>
    <p:sldId id="264" r:id="rId14"/>
    <p:sldId id="289" r:id="rId15"/>
    <p:sldId id="290" r:id="rId16"/>
    <p:sldId id="259" r:id="rId17"/>
    <p:sldId id="268" r:id="rId18"/>
    <p:sldId id="277" r:id="rId19"/>
    <p:sldId id="266" r:id="rId20"/>
    <p:sldId id="260" r:id="rId21"/>
    <p:sldId id="272" r:id="rId22"/>
    <p:sldId id="269" r:id="rId23"/>
    <p:sldId id="267" r:id="rId24"/>
    <p:sldId id="286" r:id="rId25"/>
    <p:sldId id="285" r:id="rId26"/>
    <p:sldId id="288"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55" autoAdjust="0"/>
  </p:normalViewPr>
  <p:slideViewPr>
    <p:cSldViewPr>
      <p:cViewPr varScale="1">
        <p:scale>
          <a:sx n="66" d="100"/>
          <a:sy n="66" d="100"/>
        </p:scale>
        <p:origin x="1930" y="43"/>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070" y="-28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83477-2D53-4039-90E7-96E5C8B3DF02}" type="datetimeFigureOut">
              <a:rPr lang="en-US" smtClean="0"/>
              <a:t>10/7/2016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9DC76-2313-4218-86FC-A1E2A93A2A37}" type="slidenum">
              <a:rPr lang="en-US" smtClean="0"/>
              <a:t>‹#›</a:t>
            </a:fld>
            <a:endParaRPr lang="en-US" dirty="0"/>
          </a:p>
        </p:txBody>
      </p:sp>
    </p:spTree>
    <p:extLst>
      <p:ext uri="{BB962C8B-B14F-4D97-AF65-F5344CB8AC3E}">
        <p14:creationId xmlns:p14="http://schemas.microsoft.com/office/powerpoint/2010/main" val="399057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Maximizing your slow cooker is about </a:t>
            </a:r>
          </a:p>
          <a:p>
            <a:pPr marL="171450" indent="-171450">
              <a:buFont typeface="Arial" panose="020B0604020202020204" pitchFamily="34" charset="0"/>
              <a:buChar char="•"/>
            </a:pPr>
            <a:r>
              <a:rPr lang="en-US" dirty="0" smtClean="0"/>
              <a:t>Maximizing the flavor of foods you prepare, which will </a:t>
            </a:r>
          </a:p>
          <a:p>
            <a:pPr marL="171450" indent="-171450">
              <a:buFont typeface="Arial" panose="020B0604020202020204" pitchFamily="34" charset="0"/>
              <a:buChar char="•"/>
            </a:pPr>
            <a:r>
              <a:rPr lang="en-US" dirty="0" smtClean="0"/>
              <a:t>Maximize your interest in using your appliance</a:t>
            </a:r>
          </a:p>
          <a:p>
            <a:pPr marL="171450" indent="-171450">
              <a:buFont typeface="Arial" panose="020B0604020202020204" pitchFamily="34" charset="0"/>
              <a:buChar char="•"/>
            </a:pPr>
            <a:r>
              <a:rPr lang="en-US" dirty="0" smtClean="0"/>
              <a:t>Maximize nutritional value, convenience, and all is well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1</a:t>
            </a:fld>
            <a:endParaRPr lang="en-US" dirty="0"/>
          </a:p>
        </p:txBody>
      </p:sp>
    </p:spTree>
    <p:extLst>
      <p:ext uri="{BB962C8B-B14F-4D97-AF65-F5344CB8AC3E}">
        <p14:creationId xmlns:p14="http://schemas.microsoft.com/office/powerpoint/2010/main" val="381485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frozen or partially</a:t>
            </a:r>
            <a:r>
              <a:rPr lang="en-US" baseline="0" dirty="0" smtClean="0"/>
              <a:t> frozen </a:t>
            </a:r>
            <a:r>
              <a:rPr lang="en-US" dirty="0" smtClean="0"/>
              <a:t>foods into a slow</a:t>
            </a:r>
            <a:r>
              <a:rPr lang="en-US" baseline="0" dirty="0" smtClean="0"/>
              <a:t> cooker is not a smart choice.  These foods may be in the temperature danger zone for a while, and allow different bacteria to grow, enough to make us sick.  </a:t>
            </a:r>
          </a:p>
          <a:p>
            <a:endParaRPr lang="en-US" baseline="0" dirty="0" smtClean="0"/>
          </a:p>
          <a:p>
            <a:r>
              <a:rPr lang="en-US" baseline="0" dirty="0" smtClean="0"/>
              <a:t>Some people try to heat foods that have been in the temperature danger zone 2 hours or more to a really hot temperature thinking it will kill all the bacteria.  This is not correct.  If your foods were in the temperature danger zone 2 hours or more, throw them out.</a:t>
            </a:r>
          </a:p>
          <a:p>
            <a:endParaRPr lang="en-US" baseline="0" dirty="0" smtClean="0"/>
          </a:p>
          <a:p>
            <a:r>
              <a:rPr lang="en-US" baseline="0" dirty="0" smtClean="0"/>
              <a:t>Some slow cookers have a “warm” setting.  This is not a cooking setting and allows foods to be in the temperature danger zone.  Avoid using the “warm” setting longer than 2 hours.</a:t>
            </a:r>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10</a:t>
            </a:fld>
            <a:endParaRPr lang="en-US" dirty="0"/>
          </a:p>
        </p:txBody>
      </p:sp>
    </p:spTree>
    <p:extLst>
      <p:ext uri="{BB962C8B-B14F-4D97-AF65-F5344CB8AC3E}">
        <p14:creationId xmlns:p14="http://schemas.microsoft.com/office/powerpoint/2010/main" val="32747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A1451911-2026-4E97-A4F3-37B0B99A5AEA}" type="slidenum">
              <a:rPr lang="en-US" altLang="en-US" smtClean="0"/>
              <a:pPr/>
              <a:t>11</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564" indent="-227564"/>
            <a:r>
              <a:rPr lang="en-US" altLang="en-US" dirty="0" smtClean="0"/>
              <a:t>Testing old cookers for adequate heating:</a:t>
            </a:r>
          </a:p>
          <a:p>
            <a:pPr marL="227564" indent="-227564"/>
            <a:endParaRPr lang="en-US" altLang="en-US" dirty="0" smtClean="0"/>
          </a:p>
          <a:p>
            <a:pPr marL="227564" indent="-227564">
              <a:buFontTx/>
              <a:buAutoNum type="arabicPeriod"/>
            </a:pPr>
            <a:r>
              <a:rPr lang="en-US" altLang="en-US" dirty="0" smtClean="0"/>
              <a:t>Fill the slow cooker ½ to 2/3 full of tap water.</a:t>
            </a:r>
          </a:p>
          <a:p>
            <a:pPr marL="227564" indent="-227564">
              <a:buFontTx/>
              <a:buAutoNum type="arabicPeriod"/>
            </a:pPr>
            <a:r>
              <a:rPr lang="en-US" altLang="en-US" dirty="0" smtClean="0"/>
              <a:t>Heat on a low setting for 8 hours with the lid on.</a:t>
            </a:r>
          </a:p>
          <a:p>
            <a:pPr marL="227564" indent="-227564">
              <a:buFontTx/>
              <a:buAutoNum type="arabicPeriod"/>
            </a:pPr>
            <a:r>
              <a:rPr lang="en-US" altLang="en-US" dirty="0" smtClean="0"/>
              <a:t>Check the water temperature with an accurate food thermometer.  Do this quickly because the temperature drops 10-15 degrees when the lid is raised or removed.</a:t>
            </a:r>
          </a:p>
          <a:p>
            <a:pPr marL="227564" indent="-227564">
              <a:buFontTx/>
              <a:buAutoNum type="arabicPeriod"/>
            </a:pPr>
            <a:r>
              <a:rPr lang="en-US" altLang="en-US" dirty="0" smtClean="0"/>
              <a:t>The temperature of the water should be 185</a:t>
            </a:r>
            <a:r>
              <a:rPr lang="en-US" altLang="en-US" dirty="0" smtClean="0">
                <a:cs typeface="Arial" charset="0"/>
              </a:rPr>
              <a:t>ºF.  Temperatures below this would indicate the slow cooker does not heat food high enough to avoid potential food safety problems;  The slow cooker is unsafe and should be replaced.</a:t>
            </a:r>
          </a:p>
          <a:p>
            <a:pPr marL="227564" indent="-227564">
              <a:buFontTx/>
              <a:buAutoNum type="arabicPeriod"/>
            </a:pPr>
            <a:endParaRPr lang="en-US" altLang="en-US" dirty="0">
              <a:cs typeface="Arial" charset="0"/>
            </a:endParaRPr>
          </a:p>
          <a:p>
            <a:r>
              <a:rPr lang="en-US" dirty="0"/>
              <a:t>Temperatures below this may indicate the cooker does not heat food hot enough or fast enough to avoid potential food safety problems. </a:t>
            </a:r>
            <a:r>
              <a:rPr lang="en-US" dirty="0" smtClean="0"/>
              <a:t>Then try the same thing with the crock pot on “high.” This </a:t>
            </a:r>
            <a:r>
              <a:rPr lang="en-US" dirty="0"/>
              <a:t>will give you a good idea about how to heat your foods fast enough to get them out of the danger zone within a two hour period.</a:t>
            </a:r>
            <a:endParaRPr lang="en-US" altLang="en-US" dirty="0" smtClean="0">
              <a:cs typeface="Arial" charset="0"/>
            </a:endParaRPr>
          </a:p>
          <a:p>
            <a:pPr marL="227564" indent="-227564">
              <a:buFontTx/>
              <a:buAutoNum type="arabicPeriod"/>
            </a:pPr>
            <a:endParaRPr lang="en-US" altLang="en-US" dirty="0" smtClean="0">
              <a:cs typeface="Arial" charset="0"/>
            </a:endParaRPr>
          </a:p>
          <a:p>
            <a:pPr marL="227564" indent="-227564"/>
            <a:r>
              <a:rPr lang="en-US" altLang="en-US" dirty="0" smtClean="0">
                <a:cs typeface="Arial" charset="0"/>
              </a:rPr>
              <a:t>Source:  University of Minnesota Extension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12</a:t>
            </a:fld>
            <a:endParaRPr lang="en-US" dirty="0"/>
          </a:p>
        </p:txBody>
      </p:sp>
    </p:spTree>
    <p:extLst>
      <p:ext uri="{BB962C8B-B14F-4D97-AF65-F5344CB8AC3E}">
        <p14:creationId xmlns:p14="http://schemas.microsoft.com/office/powerpoint/2010/main" val="220058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13</a:t>
            </a:fld>
            <a:endParaRPr lang="en-US" dirty="0"/>
          </a:p>
        </p:txBody>
      </p:sp>
    </p:spTree>
    <p:extLst>
      <p:ext uri="{BB962C8B-B14F-4D97-AF65-F5344CB8AC3E}">
        <p14:creationId xmlns:p14="http://schemas.microsoft.com/office/powerpoint/2010/main" val="324900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14</a:t>
            </a:fld>
            <a:endParaRPr lang="en-US" dirty="0"/>
          </a:p>
        </p:txBody>
      </p:sp>
    </p:spTree>
    <p:extLst>
      <p:ext uri="{BB962C8B-B14F-4D97-AF65-F5344CB8AC3E}">
        <p14:creationId xmlns:p14="http://schemas.microsoft.com/office/powerpoint/2010/main" val="238627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15</a:t>
            </a:fld>
            <a:endParaRPr lang="en-US" dirty="0"/>
          </a:p>
        </p:txBody>
      </p:sp>
    </p:spTree>
    <p:extLst>
      <p:ext uri="{BB962C8B-B14F-4D97-AF65-F5344CB8AC3E}">
        <p14:creationId xmlns:p14="http://schemas.microsoft.com/office/powerpoint/2010/main" val="134977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Potatoes and carrots can withstand a</a:t>
            </a:r>
            <a:r>
              <a:rPr lang="en-US" baseline="0" dirty="0" smtClean="0"/>
              <a:t> long cooking time.  Zucchini and corn can become mushy when cooked for a long time.  If possible, add ingredients that take less time to cook halfway through cooking time.</a:t>
            </a:r>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16</a:t>
            </a:fld>
            <a:endParaRPr lang="en-US" dirty="0"/>
          </a:p>
        </p:txBody>
      </p:sp>
    </p:spTree>
    <p:extLst>
      <p:ext uri="{BB962C8B-B14F-4D97-AF65-F5344CB8AC3E}">
        <p14:creationId xmlns:p14="http://schemas.microsoft.com/office/powerpoint/2010/main" val="195879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17</a:t>
            </a:fld>
            <a:endParaRPr lang="en-US" dirty="0"/>
          </a:p>
        </p:txBody>
      </p:sp>
    </p:spTree>
    <p:extLst>
      <p:ext uri="{BB962C8B-B14F-4D97-AF65-F5344CB8AC3E}">
        <p14:creationId xmlns:p14="http://schemas.microsoft.com/office/powerpoint/2010/main" val="150433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4922539C-5174-47B3-83D0-417738992731}" type="slidenum">
              <a:rPr lang="en-US" altLang="en-US" smtClean="0"/>
              <a:pPr/>
              <a:t>18</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If you are not at home during the entire slow-cooking process and the power goes out, do not use the food.  </a:t>
            </a:r>
          </a:p>
          <a:p>
            <a:pPr eaLnBrk="1" hangingPunct="1"/>
            <a:endParaRPr lang="en-US" altLang="en-US" dirty="0" smtClean="0"/>
          </a:p>
          <a:p>
            <a:pPr eaLnBrk="1" hangingPunct="1"/>
            <a:r>
              <a:rPr lang="en-US" altLang="en-US" dirty="0" smtClean="0"/>
              <a:t>If your are at  home and the power goes out, finish cooking the ingredients immediately by some other means – on a gas stove or where there is power.  </a:t>
            </a:r>
          </a:p>
          <a:p>
            <a:pPr eaLnBrk="1" hangingPunct="1"/>
            <a:endParaRPr lang="en-US" altLang="en-US" dirty="0" smtClean="0"/>
          </a:p>
          <a:p>
            <a:pPr eaLnBrk="1" hangingPunct="1"/>
            <a:r>
              <a:rPr lang="en-US" altLang="en-US" dirty="0" smtClean="0"/>
              <a:t>When you are at home and  the food was completely cooked before the power goes out, the food should remain safe up to two hours in the cooker with the power off.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19</a:t>
            </a:fld>
            <a:endParaRPr lang="en-US" dirty="0"/>
          </a:p>
        </p:txBody>
      </p:sp>
    </p:spTree>
    <p:extLst>
      <p:ext uri="{BB962C8B-B14F-4D97-AF65-F5344CB8AC3E}">
        <p14:creationId xmlns:p14="http://schemas.microsoft.com/office/powerpoint/2010/main" val="117426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2</a:t>
            </a:fld>
            <a:endParaRPr lang="en-US" dirty="0"/>
          </a:p>
        </p:txBody>
      </p:sp>
    </p:spTree>
    <p:extLst>
      <p:ext uri="{BB962C8B-B14F-4D97-AF65-F5344CB8AC3E}">
        <p14:creationId xmlns:p14="http://schemas.microsoft.com/office/powerpoint/2010/main" val="2810823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000" b="1" kern="1200" dirty="0" smtClean="0">
                <a:solidFill>
                  <a:schemeClr val="tx1"/>
                </a:solidFill>
                <a:effectLst/>
              </a:rPr>
              <a:t>Stick with soups, stews, braises and roasts.</a:t>
            </a:r>
            <a:r>
              <a:rPr lang="en-US" sz="1000" kern="1200" dirty="0" smtClean="0">
                <a:solidFill>
                  <a:schemeClr val="tx1"/>
                </a:solidFill>
                <a:effectLst/>
              </a:rPr>
              <a:t> The low, moist heat of the slow cooker will render fatty, tougher cuts in long-cooked dishes lush and tender. Opt for a conventional oven when you're craving breaded casseroles, lean meats or layered dishes (think lasagna and enchiladas) that need to keep their shape.</a:t>
            </a:r>
            <a:br>
              <a:rPr lang="en-US" sz="1000" kern="1200" dirty="0" smtClean="0">
                <a:solidFill>
                  <a:schemeClr val="tx1"/>
                </a:solidFill>
                <a:effectLst/>
              </a:rPr>
            </a:br>
            <a:r>
              <a:rPr lang="en-US" sz="1000" kern="1200" dirty="0" smtClean="0">
                <a:solidFill>
                  <a:schemeClr val="tx1"/>
                </a:solidFill>
                <a:effectLst/>
              </a:rPr>
              <a:t/>
            </a:r>
            <a:br>
              <a:rPr lang="en-US" sz="1000" kern="1200" dirty="0" smtClean="0">
                <a:solidFill>
                  <a:schemeClr val="tx1"/>
                </a:solidFill>
                <a:effectLst/>
              </a:rPr>
            </a:br>
            <a:r>
              <a:rPr lang="en-US" sz="1000" b="1" kern="1200" dirty="0" smtClean="0">
                <a:solidFill>
                  <a:schemeClr val="tx1"/>
                </a:solidFill>
                <a:effectLst/>
              </a:rPr>
              <a:t>Reduce the liquid. </a:t>
            </a:r>
            <a:r>
              <a:rPr lang="en-US" sz="1000" kern="1200" dirty="0" smtClean="0">
                <a:solidFill>
                  <a:schemeClr val="tx1"/>
                </a:solidFill>
                <a:effectLst/>
              </a:rPr>
              <a:t>The tight seal on a slow cooker creates steam and promotes the accumulation of juices, making it unnecessary to add the full amount of water or broth called for in conventional recipes. For braises and roasts, start by cutting back 20 percent and experiment from there. </a:t>
            </a:r>
            <a:br>
              <a:rPr lang="en-US" sz="1000" kern="1200" dirty="0" smtClean="0">
                <a:solidFill>
                  <a:schemeClr val="tx1"/>
                </a:solidFill>
                <a:effectLst/>
              </a:rPr>
            </a:br>
            <a:r>
              <a:rPr lang="en-US" sz="1000" b="1" kern="1200" dirty="0" smtClean="0">
                <a:solidFill>
                  <a:schemeClr val="tx1"/>
                </a:solidFill>
                <a:effectLst/>
              </a:rPr>
              <a:t/>
            </a:r>
            <a:br>
              <a:rPr lang="en-US" sz="1000" b="1" kern="1200" dirty="0" smtClean="0">
                <a:solidFill>
                  <a:schemeClr val="tx1"/>
                </a:solidFill>
                <a:effectLst/>
              </a:rPr>
            </a:br>
            <a:r>
              <a:rPr lang="en-US" sz="1000" b="1" kern="1200" dirty="0" smtClean="0">
                <a:solidFill>
                  <a:schemeClr val="tx1"/>
                </a:solidFill>
                <a:effectLst/>
              </a:rPr>
              <a:t>Rein in fiery spices. </a:t>
            </a:r>
            <a:r>
              <a:rPr lang="en-US" sz="1000" kern="1200" dirty="0" smtClean="0">
                <a:solidFill>
                  <a:schemeClr val="tx1"/>
                </a:solidFill>
                <a:effectLst/>
              </a:rPr>
              <a:t>A slow cooker can amp up the effects of cayenne, chili powder, crushed red pepper and the like, so reduce the amount you use in your recipe (at least the first time around). Want to finish with a kick? Serve pickled jalapenos, chili sauce, horseradish or Sriracha on the side. McCormick makes a </a:t>
            </a:r>
            <a:r>
              <a:rPr lang="en-US" sz="1000" dirty="0" smtClean="0"/>
              <a:t>Slow Cooker Seasoning Mix; recipe may be most valuable part of this deal. </a:t>
            </a:r>
            <a:r>
              <a:rPr lang="en-US" sz="1000" kern="1200" dirty="0" smtClean="0">
                <a:solidFill>
                  <a:schemeClr val="tx1"/>
                </a:solidFill>
                <a:effectLst/>
              </a:rPr>
              <a:t/>
            </a:r>
            <a:br>
              <a:rPr lang="en-US" sz="1000" kern="1200" dirty="0" smtClean="0">
                <a:solidFill>
                  <a:schemeClr val="tx1"/>
                </a:solidFill>
                <a:effectLst/>
              </a:rPr>
            </a:br>
            <a:r>
              <a:rPr lang="en-US" sz="1000" b="1" kern="1200" dirty="0" smtClean="0">
                <a:solidFill>
                  <a:schemeClr val="tx1"/>
                </a:solidFill>
                <a:effectLst/>
              </a:rPr>
              <a:t/>
            </a:r>
            <a:br>
              <a:rPr lang="en-US" sz="1000" b="1" kern="1200" dirty="0" smtClean="0">
                <a:solidFill>
                  <a:schemeClr val="tx1"/>
                </a:solidFill>
                <a:effectLst/>
              </a:rPr>
            </a:br>
            <a:r>
              <a:rPr lang="en-US" sz="1000" b="1" kern="1200" dirty="0" smtClean="0">
                <a:solidFill>
                  <a:schemeClr val="tx1"/>
                </a:solidFill>
                <a:effectLst/>
              </a:rPr>
              <a:t>Add fresh herbs at the end. </a:t>
            </a:r>
            <a:r>
              <a:rPr lang="en-US" sz="1000" kern="1200" dirty="0" smtClean="0">
                <a:solidFill>
                  <a:schemeClr val="tx1"/>
                </a:solidFill>
                <a:effectLst/>
              </a:rPr>
              <a:t>Tender greens like parsley, basil, cilantro and mint lose their potency in a slow cooker. To maximize their bright, clear flavors, stir them in during the last five minutes of cooking, or sprinkle them on top at serving.</a:t>
            </a:r>
          </a:p>
          <a:p>
            <a:endParaRPr lang="en-US" sz="1000" dirty="0"/>
          </a:p>
          <a:p>
            <a:r>
              <a:rPr lang="en-US" sz="1000" b="1" dirty="0"/>
              <a:t>Plan for last-minute prep:</a:t>
            </a:r>
            <a:r>
              <a:rPr lang="en-US" sz="1000" dirty="0"/>
              <a:t> Budget 15 to 20 minutes before you sit down to the table for stirring in quick-cooking proteins like shrimp, fish or tofu and for skimming any accumulated fat. This is also the time to remove large cuts, turn the heat to high and reduce the cooking liquid to a rich and silky sauce</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EFE9DC76-2313-4218-86FC-A1E2A93A2A37}" type="slidenum">
              <a:rPr lang="en-US" smtClean="0"/>
              <a:t>20</a:t>
            </a:fld>
            <a:endParaRPr lang="en-US" dirty="0"/>
          </a:p>
        </p:txBody>
      </p:sp>
    </p:spTree>
    <p:extLst>
      <p:ext uri="{BB962C8B-B14F-4D97-AF65-F5344CB8AC3E}">
        <p14:creationId xmlns:p14="http://schemas.microsoft.com/office/powerpoint/2010/main" val="408141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21</a:t>
            </a:fld>
            <a:endParaRPr lang="en-US" dirty="0"/>
          </a:p>
        </p:txBody>
      </p:sp>
    </p:spTree>
    <p:extLst>
      <p:ext uri="{BB962C8B-B14F-4D97-AF65-F5344CB8AC3E}">
        <p14:creationId xmlns:p14="http://schemas.microsoft.com/office/powerpoint/2010/main" val="419085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22</a:t>
            </a:fld>
            <a:endParaRPr lang="en-US" dirty="0"/>
          </a:p>
        </p:txBody>
      </p:sp>
    </p:spTree>
    <p:extLst>
      <p:ext uri="{BB962C8B-B14F-4D97-AF65-F5344CB8AC3E}">
        <p14:creationId xmlns:p14="http://schemas.microsoft.com/office/powerpoint/2010/main" val="200347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23</a:t>
            </a:fld>
            <a:endParaRPr lang="en-US" dirty="0"/>
          </a:p>
        </p:txBody>
      </p:sp>
    </p:spTree>
    <p:extLst>
      <p:ext uri="{BB962C8B-B14F-4D97-AF65-F5344CB8AC3E}">
        <p14:creationId xmlns:p14="http://schemas.microsoft.com/office/powerpoint/2010/main" val="137188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80739CDF-1152-4977-A99F-A86FA5255D17}" type="slidenum">
              <a:rPr lang="en-US" altLang="en-US" smtClean="0"/>
              <a:pPr/>
              <a:t>24</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564" indent="-227564">
              <a:lnSpc>
                <a:spcPct val="80000"/>
              </a:lnSpc>
              <a:buFontTx/>
              <a:buAutoNum type="arabicPeriod"/>
            </a:pPr>
            <a:r>
              <a:rPr lang="en-US" altLang="en-US" sz="850" dirty="0"/>
              <a:t>Some recipes call for browning to develop flavor and color.  Do this if it is important to you. </a:t>
            </a:r>
          </a:p>
          <a:p>
            <a:pPr marL="227564" indent="-227564">
              <a:lnSpc>
                <a:spcPct val="80000"/>
              </a:lnSpc>
            </a:pPr>
            <a:r>
              <a:rPr lang="en-US" altLang="en-US" sz="850" b="1" dirty="0"/>
              <a:t>	Meats</a:t>
            </a:r>
            <a:r>
              <a:rPr lang="en-US" altLang="en-US" sz="850" dirty="0"/>
              <a:t> Due to the nature of a slow cooker, meat does not brown as it would if it were cooked in a skillet or oven. It is not necessary to brown meat before slow cooking, however, if you prefer the flavor and look of browned meat, brown your meat in a skillet with a little oil, then place the meat in the stoneware and follow the recipe as usual.</a:t>
            </a:r>
          </a:p>
          <a:p>
            <a:pPr marL="227564" indent="-227564">
              <a:lnSpc>
                <a:spcPct val="80000"/>
              </a:lnSpc>
            </a:pPr>
            <a:r>
              <a:rPr lang="en-US" altLang="en-US" sz="850" dirty="0"/>
              <a:t>	• Trim fats and wipe meats well to remove residue. (If meats contain fats, brown in a separate skillet or broiler and drain well before adding to cooker). Season with salt and pepper. Place meat in stoneware on top of vegetables.</a:t>
            </a:r>
          </a:p>
          <a:p>
            <a:pPr marL="227564" indent="-227564">
              <a:lnSpc>
                <a:spcPct val="80000"/>
              </a:lnSpc>
            </a:pPr>
            <a:r>
              <a:rPr lang="en-US" altLang="en-US" sz="850" dirty="0"/>
              <a:t>	• For roasts and stews, pour liquid over meat. Use no more liquid than specified in the recipe. More juices in meats and vegetables are retained in slow cooking than in conventional cooking</a:t>
            </a:r>
          </a:p>
          <a:p>
            <a:pPr marL="227564" indent="-227564">
              <a:lnSpc>
                <a:spcPct val="80000"/>
              </a:lnSpc>
            </a:pPr>
            <a:endParaRPr lang="en-US" altLang="en-US" sz="850" dirty="0"/>
          </a:p>
          <a:p>
            <a:pPr marL="227564" indent="-227564">
              <a:lnSpc>
                <a:spcPct val="80000"/>
              </a:lnSpc>
            </a:pPr>
            <a:r>
              <a:rPr lang="en-US" altLang="en-US" sz="850" dirty="0"/>
              <a:t>2. Certain ingredients tend to break down during extended cooking. When possible add these ingredients toward the end of the cooking time. These include:</a:t>
            </a:r>
          </a:p>
          <a:p>
            <a:pPr marL="227564" indent="-227564">
              <a:lnSpc>
                <a:spcPct val="80000"/>
              </a:lnSpc>
            </a:pPr>
            <a:r>
              <a:rPr lang="en-US" altLang="en-US" sz="850" dirty="0"/>
              <a:t>	• Milk, cream and sour cream - add during the last 15 minutes of cooking time.</a:t>
            </a:r>
          </a:p>
          <a:p>
            <a:pPr marL="227564" indent="-227564">
              <a:lnSpc>
                <a:spcPct val="80000"/>
              </a:lnSpc>
            </a:pPr>
            <a:r>
              <a:rPr lang="en-US" altLang="en-US" sz="850" dirty="0"/>
              <a:t>	• Seafood - add in the last hour of cooking time, unless the recipe specifies otherwise.</a:t>
            </a:r>
          </a:p>
          <a:p>
            <a:pPr marL="227564" indent="-227564">
              <a:lnSpc>
                <a:spcPct val="80000"/>
              </a:lnSpc>
            </a:pPr>
            <a:endParaRPr lang="en-US" altLang="en-US" sz="850" dirty="0"/>
          </a:p>
          <a:p>
            <a:pPr marL="227564" indent="-227564">
              <a:lnSpc>
                <a:spcPct val="80000"/>
              </a:lnSpc>
              <a:buFontTx/>
              <a:buAutoNum type="arabicPeriod" startAt="3"/>
            </a:pPr>
            <a:r>
              <a:rPr lang="en-US" altLang="en-US" sz="850" dirty="0"/>
              <a:t>For best results with pasta as a part of a dish, cook in a pot of boiling water until just tender. Add the pasta to the stoneware during the last half hour of cooking.  For best results with rice, always use long grain converted rice. If it doesn’t seem to cook completely after the suggested time, you may try adding an extra 1 to 1 2/3 cup of liquid per cup of rice. </a:t>
            </a:r>
          </a:p>
          <a:p>
            <a:pPr marL="227564" indent="-227564">
              <a:lnSpc>
                <a:spcPct val="80000"/>
              </a:lnSpc>
            </a:pPr>
            <a:endParaRPr lang="en-US" altLang="en-US" sz="850" dirty="0"/>
          </a:p>
          <a:p>
            <a:pPr marL="227564" indent="-227564">
              <a:lnSpc>
                <a:spcPct val="80000"/>
              </a:lnSpc>
            </a:pPr>
            <a:r>
              <a:rPr lang="en-US" altLang="en-US" sz="850" dirty="0"/>
              <a:t>4.  Beans must be softened completely before combining with sugar and/or acid foods (NOTE: Sugar and acid have a hardening effect on beans and will prevent softening)in the slow cooker. Dried beans, especially red kidney beans, should be boiled before adding the remaining ingredients to a recipe. Cover the beans with 3 times their volume of unsalted water and bring to a boil. Boil 10 minutes, reduce heat, cover and allow to simmer 1 1/2 hours or until beans are tender. Soaking in water, if desired, should be completed before boiling. Discard water after soaking or boiling.</a:t>
            </a:r>
          </a:p>
          <a:p>
            <a:pPr marL="227564" indent="-227564">
              <a:lnSpc>
                <a:spcPct val="80000"/>
              </a:lnSpc>
            </a:pPr>
            <a:endParaRPr lang="en-US" altLang="en-US" sz="850" dirty="0"/>
          </a:p>
          <a:p>
            <a:pPr marL="227564" indent="-227564">
              <a:lnSpc>
                <a:spcPct val="80000"/>
              </a:lnSpc>
            </a:pPr>
            <a:r>
              <a:rPr lang="en-US" altLang="en-US" sz="850" dirty="0"/>
              <a:t>5. Do not over-beat breads and cakes. Follow all recommended mixing times.  When baking these, do not add water to the slow cooker unless it specifically says to in the recipe.   After breads and cakes have finished cooking, allow them to stand  for 5 minutes before from the cake pan.</a:t>
            </a:r>
          </a:p>
          <a:p>
            <a:pPr marL="227564" indent="-227564">
              <a:lnSpc>
                <a:spcPct val="80000"/>
              </a:lnSpc>
            </a:pPr>
            <a:endParaRPr lang="en-US" altLang="en-US" sz="850" dirty="0"/>
          </a:p>
          <a:p>
            <a:pPr marL="227564" indent="-227564">
              <a:lnSpc>
                <a:spcPct val="80000"/>
              </a:lnSpc>
            </a:pPr>
            <a:r>
              <a:rPr lang="en-US" altLang="en-US" sz="850" dirty="0"/>
              <a:t>6. Add some quick-cooking tapioca to any recipe when you want to make a thick gravy.  Add the tapioca at the beginning and it will thicken as it cooks!   Many recipes are best thickened at the end of cooking.</a:t>
            </a:r>
          </a:p>
          <a:p>
            <a:pPr marL="227564" indent="-227564">
              <a:lnSpc>
                <a:spcPct val="80000"/>
              </a:lnSpc>
            </a:pPr>
            <a:endParaRPr lang="en-US" altLang="en-US" sz="850" dirty="0"/>
          </a:p>
          <a:p>
            <a:pPr marL="227564" indent="-227564">
              <a:lnSpc>
                <a:spcPct val="80000"/>
              </a:lnSpc>
            </a:pPr>
            <a:r>
              <a:rPr lang="en-US" altLang="en-US" sz="850" dirty="0"/>
              <a:t>7. Many cookbooks dedicated to slow cooker recipes are now available.  Purchase one of them for ideas and consider giving them as gifts for busy families.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E9EA5C67-9B77-4444-B017-1F110A6FFBDC}" type="slidenum">
              <a:rPr lang="en-US" altLang="en-US" smtClean="0"/>
              <a:pPr/>
              <a:t>25</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Store leftovers in shallow covered containers and refrigerate within two hours after cooking is finished.  </a:t>
            </a:r>
          </a:p>
          <a:p>
            <a:pPr eaLnBrk="1" hangingPunct="1"/>
            <a:endParaRPr lang="en-US" altLang="en-US" dirty="0" smtClean="0"/>
          </a:p>
          <a:p>
            <a:pPr eaLnBrk="1" hangingPunct="1"/>
            <a:r>
              <a:rPr lang="en-US" altLang="en-US" dirty="0" smtClean="0"/>
              <a:t>Reheating leftovers in a slow cooker is NOT recommended for safety reasons.  The food reheats too slowly.  Cooked food should be reheated quickly on the stove, in a microwave or in a conventional oven until it reaches 165</a:t>
            </a:r>
            <a:r>
              <a:rPr lang="en-US" altLang="en-US" dirty="0" smtClean="0">
                <a:cs typeface="Arial" charset="0"/>
              </a:rPr>
              <a:t>ºF.  </a:t>
            </a:r>
          </a:p>
          <a:p>
            <a:pPr eaLnBrk="1" hangingPunct="1"/>
            <a:endParaRPr lang="en-US" altLang="en-US" dirty="0" smtClean="0">
              <a:cs typeface="Arial" charset="0"/>
            </a:endParaRPr>
          </a:p>
          <a:p>
            <a:pPr eaLnBrk="1" hangingPunct="1"/>
            <a:r>
              <a:rPr lang="en-US" altLang="en-US" dirty="0" smtClean="0">
                <a:cs typeface="Arial" charset="0"/>
              </a:rPr>
              <a:t>Hot food could be placed in a preheated slow cooker to keep it hot or for serving.  When doing this, use a food thermometer to check to be sure that the food stays at 140ºF.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26</a:t>
            </a:fld>
            <a:endParaRPr lang="en-US" dirty="0"/>
          </a:p>
        </p:txBody>
      </p:sp>
    </p:spTree>
    <p:extLst>
      <p:ext uri="{BB962C8B-B14F-4D97-AF65-F5344CB8AC3E}">
        <p14:creationId xmlns:p14="http://schemas.microsoft.com/office/powerpoint/2010/main" val="2208196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27</a:t>
            </a:fld>
            <a:endParaRPr lang="en-US" dirty="0"/>
          </a:p>
        </p:txBody>
      </p:sp>
    </p:spTree>
    <p:extLst>
      <p:ext uri="{BB962C8B-B14F-4D97-AF65-F5344CB8AC3E}">
        <p14:creationId xmlns:p14="http://schemas.microsoft.com/office/powerpoint/2010/main" val="94621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18CF8565-32AF-4579-82F5-2C48DA443FB7}" type="slidenum">
              <a:rPr lang="en-US" altLang="en-US" smtClean="0"/>
              <a:pPr/>
              <a:t>3</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slow cooker is an excellent cooking method for certain dishes and foods.  It is perfect for soups and stews that need long, slow cooking to develop flavors.  Less tender meat cuts need slow moist heat making the slow cooker ideal for these.</a:t>
            </a:r>
          </a:p>
          <a:p>
            <a:pPr eaLnBrk="1" hangingPunct="1"/>
            <a:endParaRPr lang="en-US" altLang="en-US" dirty="0" smtClean="0"/>
          </a:p>
          <a:p>
            <a:pPr eaLnBrk="1" hangingPunct="1"/>
            <a:r>
              <a:rPr lang="en-US" altLang="en-US" dirty="0" smtClean="0"/>
              <a:t>Consider the slow cooker anytime gentle heat is needed for cooking or holding.  Rice may be cooked.  Fondue made with delicate ingredients such as cheese and chocolate may be held in the cooker.  Hot beverages will stay hot.</a:t>
            </a:r>
          </a:p>
          <a:p>
            <a:pPr eaLnBrk="1" hangingPunct="1"/>
            <a:endParaRPr lang="en-US" altLang="en-US" dirty="0" smtClean="0"/>
          </a:p>
          <a:p>
            <a:pPr eaLnBrk="1" hangingPunct="1"/>
            <a:r>
              <a:rPr lang="en-US" altLang="en-US" dirty="0" smtClean="0"/>
              <a:t>Use the slow cooker as a serving dish for holding hot dishes.  Make sure the food is thoroughly cooked and hot before using the cooker.  You will want to preheat the cooker before adding a hot food for serving only.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E038EC72-E296-4170-AB0A-5273A4291EC3}" type="slidenum">
              <a:rPr lang="en-US" altLang="en-US" smtClean="0"/>
              <a:pPr/>
              <a:t>4</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564" indent="-227564">
              <a:buFontTx/>
              <a:buAutoNum type="arabicPeriod"/>
            </a:pPr>
            <a:r>
              <a:rPr lang="en-US" altLang="en-US" dirty="0" smtClean="0"/>
              <a:t>Temperature is low enough to avoid badly overcooking food even if cooked for longer than needed.</a:t>
            </a:r>
          </a:p>
          <a:p>
            <a:pPr marL="227564" indent="-227564">
              <a:buFontTx/>
              <a:buAutoNum type="arabicPeriod"/>
            </a:pPr>
            <a:r>
              <a:rPr lang="en-US" altLang="en-US" dirty="0" smtClean="0"/>
              <a:t>Cheaper, less tender cuts of meat cook nicely in this long, slow cooking process. The tough connective tissues of meat are broken down making the meat tender and moist.</a:t>
            </a:r>
          </a:p>
          <a:p>
            <a:pPr marL="227564" indent="-227564">
              <a:buFontTx/>
              <a:buAutoNum type="arabicPeriod"/>
            </a:pPr>
            <a:r>
              <a:rPr lang="en-US" altLang="en-US" dirty="0" smtClean="0"/>
              <a:t>Hot, homemade meals can be prepared while the cook is away.  Recipes that require long cooking can be made when they otherwise could not be easily used.</a:t>
            </a:r>
          </a:p>
          <a:p>
            <a:pPr marL="227564" indent="-227564">
              <a:buFontTx/>
              <a:buAutoNum type="arabicPeriod"/>
            </a:pPr>
            <a:r>
              <a:rPr lang="en-US" altLang="en-US" dirty="0" smtClean="0"/>
              <a:t>Homemade and less expensive meats and beans make this cooking method a source of money-saving meals.</a:t>
            </a:r>
          </a:p>
          <a:p>
            <a:pPr marL="227564" indent="-227564">
              <a:buFontTx/>
              <a:buAutoNum type="arabicPeriod"/>
            </a:pPr>
            <a:r>
              <a:rPr lang="en-US" altLang="en-US" dirty="0" smtClean="0"/>
              <a:t>The slow cooker produces little heat when compared to oven cooking.  This is especially an advantage in warm weather.</a:t>
            </a:r>
          </a:p>
          <a:p>
            <a:pPr marL="227564" indent="-227564">
              <a:buFontTx/>
              <a:buAutoNum type="arabicPeriod"/>
            </a:pPr>
            <a:r>
              <a:rPr lang="en-US" altLang="en-US" dirty="0" smtClean="0"/>
              <a:t>Slow cooking uses little electricity when compared to stovetop or oven cooking.</a:t>
            </a:r>
          </a:p>
          <a:p>
            <a:pPr marL="227564" indent="-227564">
              <a:buFontTx/>
              <a:buAutoNum type="arabicPeriod"/>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480" indent="-282492">
              <a:defRPr>
                <a:solidFill>
                  <a:schemeClr val="tx1"/>
                </a:solidFill>
                <a:latin typeface="Arial" charset="0"/>
              </a:defRPr>
            </a:lvl2pPr>
            <a:lvl3pPr marL="1129970" indent="-225994">
              <a:defRPr>
                <a:solidFill>
                  <a:schemeClr val="tx1"/>
                </a:solidFill>
                <a:latin typeface="Arial" charset="0"/>
              </a:defRPr>
            </a:lvl3pPr>
            <a:lvl4pPr marL="1581958" indent="-225994">
              <a:defRPr>
                <a:solidFill>
                  <a:schemeClr val="tx1"/>
                </a:solidFill>
                <a:latin typeface="Arial" charset="0"/>
              </a:defRPr>
            </a:lvl4pPr>
            <a:lvl5pPr marL="2033946" indent="-225994">
              <a:defRPr>
                <a:solidFill>
                  <a:schemeClr val="tx1"/>
                </a:solidFill>
                <a:latin typeface="Arial" charset="0"/>
              </a:defRPr>
            </a:lvl5pPr>
            <a:lvl6pPr marL="2485934" indent="-225994" algn="r" eaLnBrk="0" fontAlgn="base" hangingPunct="0">
              <a:spcBef>
                <a:spcPct val="0"/>
              </a:spcBef>
              <a:spcAft>
                <a:spcPct val="0"/>
              </a:spcAft>
              <a:defRPr>
                <a:solidFill>
                  <a:schemeClr val="tx1"/>
                </a:solidFill>
                <a:latin typeface="Arial" charset="0"/>
              </a:defRPr>
            </a:lvl6pPr>
            <a:lvl7pPr marL="2937921" indent="-225994" algn="r" eaLnBrk="0" fontAlgn="base" hangingPunct="0">
              <a:spcBef>
                <a:spcPct val="0"/>
              </a:spcBef>
              <a:spcAft>
                <a:spcPct val="0"/>
              </a:spcAft>
              <a:defRPr>
                <a:solidFill>
                  <a:schemeClr val="tx1"/>
                </a:solidFill>
                <a:latin typeface="Arial" charset="0"/>
              </a:defRPr>
            </a:lvl7pPr>
            <a:lvl8pPr marL="3389909" indent="-225994" algn="r" eaLnBrk="0" fontAlgn="base" hangingPunct="0">
              <a:spcBef>
                <a:spcPct val="0"/>
              </a:spcBef>
              <a:spcAft>
                <a:spcPct val="0"/>
              </a:spcAft>
              <a:defRPr>
                <a:solidFill>
                  <a:schemeClr val="tx1"/>
                </a:solidFill>
                <a:latin typeface="Arial" charset="0"/>
              </a:defRPr>
            </a:lvl8pPr>
            <a:lvl9pPr marL="3841897" indent="-225994" algn="r" eaLnBrk="0" fontAlgn="base" hangingPunct="0">
              <a:spcBef>
                <a:spcPct val="0"/>
              </a:spcBef>
              <a:spcAft>
                <a:spcPct val="0"/>
              </a:spcAft>
              <a:defRPr>
                <a:solidFill>
                  <a:schemeClr val="tx1"/>
                </a:solidFill>
                <a:latin typeface="Arial" charset="0"/>
              </a:defRPr>
            </a:lvl9pPr>
          </a:lstStyle>
          <a:p>
            <a:fld id="{7D9E5903-058F-4CE1-BDCB-BBE91058216F}" type="slidenum">
              <a:rPr lang="en-US" altLang="en-US" smtClean="0"/>
              <a:pPr/>
              <a:t>5</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564" indent="-227564">
              <a:buFontTx/>
              <a:buAutoNum type="arabicPeriod"/>
            </a:pPr>
            <a:r>
              <a:rPr lang="en-US" altLang="en-US" dirty="0" smtClean="0"/>
              <a:t>Food may become “tasteless” if overcooked.</a:t>
            </a:r>
          </a:p>
          <a:p>
            <a:pPr marL="227564" indent="-227564">
              <a:buFontTx/>
              <a:buAutoNum type="arabicPeriod"/>
            </a:pPr>
            <a:r>
              <a:rPr lang="en-US" altLang="en-US" dirty="0" smtClean="0"/>
              <a:t>Certain foods are best cooked using other methods.  Everyone would have their own examples.  The list would include meats that are best dry roasted, fish that cooks too quickly and develops strong flavors, tender vegetables like broccoli that develop strong flavors and overcook.</a:t>
            </a:r>
          </a:p>
          <a:p>
            <a:pPr marL="227564" indent="-227564">
              <a:buFontTx/>
              <a:buAutoNum type="arabicPeriod"/>
            </a:pPr>
            <a:r>
              <a:rPr lang="en-US" altLang="en-US" dirty="0" smtClean="0"/>
              <a:t>Sometimes too much liquid develops making the recipe watery.</a:t>
            </a:r>
          </a:p>
          <a:p>
            <a:pPr marL="227564" indent="-227564">
              <a:buFontTx/>
              <a:buAutoNum type="arabicPeriod"/>
            </a:pPr>
            <a:r>
              <a:rPr lang="en-US" altLang="en-US" dirty="0" smtClean="0"/>
              <a:t>Another important thing to remember is that in slow cooked foods, the dish will tend to lose its color. Adding some ingredients late in cooking might help. Another option would be to garnish when serving to alleviate this problem.  Good garnishes or late additions might include chopped fresh parsley, chives, tomatoes, and red or green peppers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come a long way, baby. Slow </a:t>
            </a:r>
            <a:r>
              <a:rPr lang="en-US" dirty="0"/>
              <a:t>cookers have come a long way since Irving Naxon patented the first </a:t>
            </a:r>
            <a:r>
              <a:rPr lang="en-US" dirty="0" smtClean="0"/>
              <a:t>one in </a:t>
            </a:r>
            <a:r>
              <a:rPr lang="en-US" dirty="0"/>
              <a:t>1940. According to market research firm NPD Group Inc., 83 percent of American households now have slow </a:t>
            </a:r>
            <a:r>
              <a:rPr lang="en-US" dirty="0" smtClean="0"/>
              <a:t>cookers. </a:t>
            </a:r>
          </a:p>
          <a:p>
            <a:endParaRPr lang="en-US" dirty="0"/>
          </a:p>
          <a:p>
            <a:r>
              <a:rPr lang="en-US" altLang="en-US" dirty="0"/>
              <a:t>It was introduced in the early ’70s by the Rival Company under the Crock-Pot name.  By 1974 Rival introduced removable stoneware inserts.  Today the Crock-Pot brand belongs to the Sunbeam Products division of Jarden Corporation.</a:t>
            </a:r>
          </a:p>
          <a:p>
            <a:endParaRPr lang="en-US" altLang="en-US" dirty="0"/>
          </a:p>
          <a:p>
            <a:r>
              <a:rPr lang="en-US" altLang="en-US" dirty="0"/>
              <a:t>Other brands of slow cookers are now available in addition to the Crock-Pot brand although many people still refer to the slow cooker as a “crock-pot”.</a:t>
            </a:r>
          </a:p>
          <a:p>
            <a:endParaRPr lang="en-US" dirty="0" smtClean="0"/>
          </a:p>
          <a:p>
            <a:r>
              <a:rPr lang="en-US" dirty="0" smtClean="0"/>
              <a:t>But </a:t>
            </a:r>
            <a:r>
              <a:rPr lang="en-US" dirty="0"/>
              <a:t>slow cookers have evolved. New on the market: slow cookers that </a:t>
            </a:r>
            <a:r>
              <a:rPr lang="en-US" dirty="0" smtClean="0"/>
              <a:t>show countdown time and </a:t>
            </a:r>
            <a:r>
              <a:rPr lang="en-US" dirty="0"/>
              <a:t>even a combo model with a stove- and </a:t>
            </a:r>
            <a:r>
              <a:rPr lang="en-US" dirty="0" smtClean="0"/>
              <a:t>oven-safe </a:t>
            </a:r>
            <a:r>
              <a:rPr lang="en-US" dirty="0"/>
              <a:t>crock </a:t>
            </a:r>
            <a:r>
              <a:rPr lang="en-US" dirty="0" smtClean="0"/>
              <a:t>insert. plus </a:t>
            </a:r>
            <a:r>
              <a:rPr lang="en-US" dirty="0"/>
              <a:t>a heated base that’s also a warming </a:t>
            </a:r>
            <a:r>
              <a:rPr lang="en-US" dirty="0" smtClean="0"/>
              <a:t>tray </a:t>
            </a:r>
            <a:r>
              <a:rPr lang="en-US" dirty="0"/>
              <a:t>or griddle</a:t>
            </a:r>
            <a:r>
              <a:rPr lang="en-US" dirty="0" smtClean="0"/>
              <a:t>. The price range is fro $39 almost $200.</a:t>
            </a:r>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6</a:t>
            </a:fld>
            <a:endParaRPr lang="en-US" dirty="0"/>
          </a:p>
        </p:txBody>
      </p:sp>
    </p:spTree>
    <p:extLst>
      <p:ext uri="{BB962C8B-B14F-4D97-AF65-F5344CB8AC3E}">
        <p14:creationId xmlns:p14="http://schemas.microsoft.com/office/powerpoint/2010/main" val="393786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7</a:t>
            </a:fld>
            <a:endParaRPr lang="en-US" dirty="0"/>
          </a:p>
        </p:txBody>
      </p:sp>
    </p:spTree>
    <p:extLst>
      <p:ext uri="{BB962C8B-B14F-4D97-AF65-F5344CB8AC3E}">
        <p14:creationId xmlns:p14="http://schemas.microsoft.com/office/powerpoint/2010/main" val="359693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 and ceramic can't withstand radical changes in temperature,</a:t>
            </a:r>
            <a:r>
              <a:rPr lang="en-US" baseline="0" dirty="0" smtClean="0"/>
              <a:t> such as going from the slow cooker holder to a cool countertop.</a:t>
            </a:r>
            <a:endParaRPr lang="en-US" dirty="0"/>
          </a:p>
        </p:txBody>
      </p:sp>
      <p:sp>
        <p:nvSpPr>
          <p:cNvPr id="4" name="Slide Number Placeholder 3"/>
          <p:cNvSpPr>
            <a:spLocks noGrp="1"/>
          </p:cNvSpPr>
          <p:nvPr>
            <p:ph type="sldNum" sz="quarter" idx="10"/>
          </p:nvPr>
        </p:nvSpPr>
        <p:spPr/>
        <p:txBody>
          <a:bodyPr/>
          <a:lstStyle/>
          <a:p>
            <a:fld id="{EFE9DC76-2313-4218-86FC-A1E2A93A2A37}" type="slidenum">
              <a:rPr lang="en-US" smtClean="0"/>
              <a:t>8</a:t>
            </a:fld>
            <a:endParaRPr lang="en-US" dirty="0"/>
          </a:p>
        </p:txBody>
      </p:sp>
    </p:spTree>
    <p:extLst>
      <p:ext uri="{BB962C8B-B14F-4D97-AF65-F5344CB8AC3E}">
        <p14:creationId xmlns:p14="http://schemas.microsoft.com/office/powerpoint/2010/main" val="411705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E9DC76-2313-4218-86FC-A1E2A93A2A37}" type="slidenum">
              <a:rPr lang="en-US" smtClean="0"/>
              <a:t>9</a:t>
            </a:fld>
            <a:endParaRPr lang="en-US" dirty="0"/>
          </a:p>
        </p:txBody>
      </p:sp>
    </p:spTree>
    <p:extLst>
      <p:ext uri="{BB962C8B-B14F-4D97-AF65-F5344CB8AC3E}">
        <p14:creationId xmlns:p14="http://schemas.microsoft.com/office/powerpoint/2010/main" val="3246408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67D2C0D-4089-4886-B2D5-DED8F5E2686B}" type="datetime1">
              <a:rPr lang="en-US" smtClean="0"/>
              <a:t>10/7/2016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25184F-944C-4533-8A88-85ECEC12B33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FBEF2C-FB91-4B37-B088-453A0B4BEF3F}" type="datetime1">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5184F-944C-4533-8A88-85ECEC12B3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43B33B-E395-43AB-91E1-C51FFEE95381}" type="datetime1">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5184F-944C-4533-8A88-85ECEC12B33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A900F4-D641-4DE0-BE48-D45FACD793D9}" type="datetime1">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5184F-944C-4533-8A88-85ECEC12B337}"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C1B5EE-3BCF-4391-A5D1-3921F5890A04}" type="datetime1">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25184F-944C-4533-8A88-85ECEC12B337}"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8BD114-751B-4F8C-AAEC-375299FA68C7}" type="datetime1">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5184F-944C-4533-8A88-85ECEC12B337}"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ED7D2F-FBB5-4326-B056-CFC9AEA4A627}" type="datetime1">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25184F-944C-4533-8A88-85ECEC12B33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B3EEC1-BD92-4836-A179-42187FBD66EA}" type="datetime1">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25184F-944C-4533-8A88-85ECEC12B337}"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A002E-69D1-4150-8CCA-7E19124EB7AC}" type="datetime1">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25184F-944C-4533-8A88-85ECEC12B3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56004C3-AFB2-43DA-9D1B-E076CD10BD73}" type="datetime1">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25184F-944C-4533-8A88-85ECEC12B33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26D75BF-408F-4205-922D-F0C52E615705}" type="datetime1">
              <a:rPr lang="en-US" smtClean="0"/>
              <a:t>10/7/2016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25184F-944C-4533-8A88-85ECEC12B337}"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C4655D6-869B-45D3-B4E6-214EEBFCF3CB}" type="datetime1">
              <a:rPr lang="en-US" smtClean="0"/>
              <a:t>10/7/2016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25184F-944C-4533-8A88-85ECEC12B3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ing.com/images/search?q=slow+cooker&amp;qs=HS&amp;form=QBIR&amp;pq=slow&amp;sc=8-4&amp;sp=1&amp;sk=#view=detail&amp;id=6F6D63D6C5142B6EE13BD749A8AD1D1176EF81CD&amp;selectedIndex=5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www.bing.com/images/search?q=refrigerator&amp;qs=AS&amp;sk=AS1&amp;FORM=QBIR&amp;pq=refrogerat&amp;sc=8-10&amp;sp=2&amp;qs=AS&amp;sk=AS1#view=detail&amp;id=88C68BC60F0A0B5F27A711797A7DC94BF71EBD42&amp;selectedIndex=84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oksillustrated.com/equipment_reviews/1552-slow-cook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food.unl.edu/free-slow-cooker-meals-powerpoint-includes-recipe-handout" TargetMode="External"/><Relationship Id="rId4" Type="http://schemas.openxmlformats.org/officeDocument/2006/relationships/hyperlink" Target="http://www.fsis.usda.gov/wps/portal/fsis/topics/food-safety-education/get-answers/foodsafety-fact-sheets/appliances-and-thermometers/slow-cookers-and-food-safety/ct_inde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oksillustrated.com/equipment_reviews/1552-slow-cook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133600"/>
          </a:xfrm>
        </p:spPr>
        <p:txBody>
          <a:bodyPr>
            <a:normAutofit/>
          </a:bodyPr>
          <a:lstStyle/>
          <a:p>
            <a:r>
              <a:rPr lang="en-US" dirty="0" smtClean="0"/>
              <a:t>Maximizing Your </a:t>
            </a:r>
            <a:br>
              <a:rPr lang="en-US" dirty="0" smtClean="0"/>
            </a:br>
            <a:r>
              <a:rPr lang="en-US" dirty="0" smtClean="0"/>
              <a:t>Slow Cooker </a:t>
            </a:r>
            <a:endParaRPr lang="en-US" dirty="0"/>
          </a:p>
        </p:txBody>
      </p:sp>
      <p:sp>
        <p:nvSpPr>
          <p:cNvPr id="3" name="Subtitle 2"/>
          <p:cNvSpPr>
            <a:spLocks noGrp="1"/>
          </p:cNvSpPr>
          <p:nvPr>
            <p:ph type="subTitle" idx="1"/>
          </p:nvPr>
        </p:nvSpPr>
        <p:spPr>
          <a:xfrm>
            <a:off x="304800" y="3467245"/>
            <a:ext cx="7772400" cy="1610911"/>
          </a:xfrm>
        </p:spPr>
        <p:txBody>
          <a:bodyPr>
            <a:normAutofit/>
          </a:bodyPr>
          <a:lstStyle/>
          <a:p>
            <a:pPr algn="l"/>
            <a:r>
              <a:rPr lang="en-US" sz="2100" dirty="0" smtClean="0"/>
              <a:t>Presented by:  Nutrition &amp; Wellness team </a:t>
            </a:r>
            <a:endParaRPr lang="en-US" dirty="0"/>
          </a:p>
        </p:txBody>
      </p:sp>
      <p:pic>
        <p:nvPicPr>
          <p:cNvPr id="4" name="Picture 3" descr="14680523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77455"/>
            <a:ext cx="2819400" cy="19812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700153"/>
            <a:ext cx="2587787" cy="1145096"/>
          </a:xfrm>
          <a:prstGeom prst="rect">
            <a:avLst/>
          </a:prstGeom>
        </p:spPr>
      </p:pic>
    </p:spTree>
    <p:extLst>
      <p:ext uri="{BB962C8B-B14F-4D97-AF65-F5344CB8AC3E}">
        <p14:creationId xmlns:p14="http://schemas.microsoft.com/office/powerpoint/2010/main" val="294125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All slow cookers should heat food to at least 140 degrees F or higher within 2 hours or less</a:t>
            </a:r>
            <a:endParaRPr lang="en-US" altLang="en-US" dirty="0" smtClean="0"/>
          </a:p>
          <a:p>
            <a:endParaRPr lang="en-US" dirty="0" smtClean="0"/>
          </a:p>
          <a:p>
            <a:r>
              <a:rPr lang="en-US" dirty="0" smtClean="0"/>
              <a:t>If foods are in the “temperature danger zone” - 40-135 degrees F – whether while being cooked or trying to cool, disease-causing bacteria rapidly multiply</a:t>
            </a:r>
            <a:br>
              <a:rPr lang="en-US" dirty="0" smtClean="0"/>
            </a:br>
            <a:endParaRPr lang="en-US" dirty="0" smtClean="0"/>
          </a:p>
          <a:p>
            <a:endParaRPr lang="en-US" dirty="0"/>
          </a:p>
        </p:txBody>
      </p:sp>
      <p:sp>
        <p:nvSpPr>
          <p:cNvPr id="4" name="Title 3"/>
          <p:cNvSpPr>
            <a:spLocks noGrp="1"/>
          </p:cNvSpPr>
          <p:nvPr>
            <p:ph type="title"/>
          </p:nvPr>
        </p:nvSpPr>
        <p:spPr/>
        <p:txBody>
          <a:bodyPr/>
          <a:lstStyle/>
          <a:p>
            <a:r>
              <a:rPr lang="en-US" smtClean="0"/>
              <a:t>Is my slow cooker safe?</a:t>
            </a:r>
            <a:endParaRPr lang="en-US" dirty="0"/>
          </a:p>
        </p:txBody>
      </p:sp>
      <p:pic>
        <p:nvPicPr>
          <p:cNvPr id="5" name="Picture 4" descr="http://ghk.h-cdn.co/assets/cm/15/11/55008feec0594-ghk-hello-kitty-slow-cooker-app-41209-mdn-95899805.jpg"/>
          <p:cNvPicPr/>
          <p:nvPr/>
        </p:nvPicPr>
        <p:blipFill rotWithShape="1">
          <a:blip r:embed="rId3">
            <a:extLst>
              <a:ext uri="{28A0092B-C50C-407E-A947-70E740481C1C}">
                <a14:useLocalDpi xmlns:a14="http://schemas.microsoft.com/office/drawing/2010/main" val="0"/>
              </a:ext>
            </a:extLst>
          </a:blip>
          <a:srcRect l="7796" r="8926"/>
          <a:stretch/>
        </p:blipFill>
        <p:spPr bwMode="auto">
          <a:xfrm>
            <a:off x="6717641" y="4452186"/>
            <a:ext cx="2424430" cy="2371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10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normAutofit/>
          </a:bodyPr>
          <a:lstStyle/>
          <a:p>
            <a:r>
              <a:rPr lang="en-US" altLang="en-US" dirty="0" smtClean="0"/>
              <a:t>Add 4 quarts water to slow cooker (or half full)</a:t>
            </a:r>
          </a:p>
          <a:p>
            <a:pPr lvl="1"/>
            <a:r>
              <a:rPr lang="en-US" altLang="en-US" dirty="0" smtClean="0"/>
              <a:t>Heat for 8 hours</a:t>
            </a:r>
          </a:p>
          <a:p>
            <a:pPr lvl="1"/>
            <a:r>
              <a:rPr lang="en-US" altLang="en-US" dirty="0" smtClean="0"/>
              <a:t>Using an accurate (calibrated) thermometer, the temperature after 8 hours should be 185ºF when on “low” or 205ºF when on “high”</a:t>
            </a:r>
            <a:br>
              <a:rPr lang="en-US" altLang="en-US" dirty="0" smtClean="0"/>
            </a:br>
            <a:endParaRPr lang="en-US" altLang="en-US" dirty="0" smtClean="0"/>
          </a:p>
          <a:p>
            <a:r>
              <a:rPr lang="en-US" altLang="en-US" dirty="0" smtClean="0"/>
              <a:t>This is especially important for older slow cookers</a:t>
            </a:r>
          </a:p>
          <a:p>
            <a:endParaRPr lang="en-US" altLang="en-US" dirty="0"/>
          </a:p>
          <a:p>
            <a:pPr marL="109728" indent="0">
              <a:buNone/>
            </a:pPr>
            <a:r>
              <a:rPr lang="en-US" altLang="en-US" sz="1200" dirty="0">
                <a:cs typeface="Arial" charset="0"/>
              </a:rPr>
              <a:t>Source:  University of Minnesota Extension</a:t>
            </a:r>
          </a:p>
          <a:p>
            <a:endParaRPr lang="en-US" altLang="en-US" dirty="0" smtClean="0"/>
          </a:p>
          <a:p>
            <a:endParaRPr lang="en-US" altLang="en-US" dirty="0" smtClean="0"/>
          </a:p>
        </p:txBody>
      </p:sp>
      <p:sp>
        <p:nvSpPr>
          <p:cNvPr id="17410" name="Rectangle 2"/>
          <p:cNvSpPr>
            <a:spLocks noGrp="1" noChangeArrowheads="1"/>
          </p:cNvSpPr>
          <p:nvPr>
            <p:ph type="title"/>
          </p:nvPr>
        </p:nvSpPr>
        <p:spPr/>
        <p:txBody>
          <a:bodyPr/>
          <a:lstStyle/>
          <a:p>
            <a:r>
              <a:rPr lang="en-US" altLang="en-US" dirty="0" smtClean="0"/>
              <a:t>Adequate heating test</a:t>
            </a:r>
          </a:p>
        </p:txBody>
      </p:sp>
      <p:pic>
        <p:nvPicPr>
          <p:cNvPr id="17413" name="Picture 4" descr="http://ts3.mm.bing.net/th?id=H.5045101405536750&amp;pid=1.7&amp;w=242&amp;h=143&amp;c=7&amp;rs=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808516"/>
            <a:ext cx="4034742" cy="203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149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481328"/>
            <a:ext cx="4725365" cy="4525963"/>
          </a:xfrm>
        </p:spPr>
        <p:txBody>
          <a:bodyPr>
            <a:normAutofit/>
          </a:bodyPr>
          <a:lstStyle/>
          <a:p>
            <a:r>
              <a:rPr lang="en-US" altLang="en-US" dirty="0" smtClean="0"/>
              <a:t>Thermometers must be accurate to plus or minus 2˚F</a:t>
            </a:r>
            <a:br>
              <a:rPr lang="en-US" altLang="en-US" dirty="0" smtClean="0"/>
            </a:br>
            <a:endParaRPr lang="en-US" altLang="en-US" dirty="0" smtClean="0"/>
          </a:p>
          <a:p>
            <a:r>
              <a:rPr lang="en-US" altLang="en-US" dirty="0" smtClean="0"/>
              <a:t>Calibrate when thermometer is dropped or jarred or before each use (best practice)</a:t>
            </a:r>
            <a:br>
              <a:rPr lang="en-US" altLang="en-US" dirty="0" smtClean="0"/>
            </a:br>
            <a:r>
              <a:rPr lang="en-US" altLang="en-US" dirty="0" smtClean="0"/>
              <a:t>	 </a:t>
            </a:r>
          </a:p>
          <a:p>
            <a:endParaRPr lang="en-US" altLang="en-US" dirty="0" smtClean="0"/>
          </a:p>
        </p:txBody>
      </p:sp>
      <p:sp>
        <p:nvSpPr>
          <p:cNvPr id="11266" name="Title 1"/>
          <p:cNvSpPr>
            <a:spLocks noGrp="1"/>
          </p:cNvSpPr>
          <p:nvPr>
            <p:ph type="title"/>
          </p:nvPr>
        </p:nvSpPr>
        <p:spPr/>
        <p:txBody>
          <a:bodyPr/>
          <a:lstStyle/>
          <a:p>
            <a:r>
              <a:rPr lang="en-US" altLang="en-US" dirty="0" smtClean="0"/>
              <a:t>Instant read thermometers</a:t>
            </a:r>
          </a:p>
        </p:txBody>
      </p:sp>
      <p:pic>
        <p:nvPicPr>
          <p:cNvPr id="11268" name="Picture 4" descr="\\Scot-westwaters\scotwestwater\Pictures\SS3eESS Section 5\Page 5-8.jpg"/>
          <p:cNvPicPr>
            <a:picLocks noChangeAspect="1" noChangeArrowheads="1"/>
          </p:cNvPicPr>
          <p:nvPr/>
        </p:nvPicPr>
        <p:blipFill>
          <a:blip r:embed="rId3">
            <a:extLst>
              <a:ext uri="{28A0092B-C50C-407E-A947-70E740481C1C}">
                <a14:useLocalDpi xmlns:a14="http://schemas.microsoft.com/office/drawing/2010/main" val="0"/>
              </a:ext>
            </a:extLst>
          </a:blip>
          <a:srcRect l="8163" t="16740"/>
          <a:stretch>
            <a:fillRect/>
          </a:stretch>
        </p:blipFill>
        <p:spPr bwMode="auto">
          <a:xfrm>
            <a:off x="5182565" y="2286000"/>
            <a:ext cx="380398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020482" y="6396335"/>
            <a:ext cx="512351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dirty="0"/>
              <a:t>Activity: Calibrate thermometers </a:t>
            </a:r>
          </a:p>
        </p:txBody>
      </p:sp>
    </p:spTree>
    <p:extLst>
      <p:ext uri="{BB962C8B-B14F-4D97-AF65-F5344CB8AC3E}">
        <p14:creationId xmlns:p14="http://schemas.microsoft.com/office/powerpoint/2010/main" val="234905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subTnLst>
                                    <p:animClr clrSpc="rgb" dir="cw">
                                      <p:cBhvr override="childStyle">
                                        <p:cTn dur="1" fill="hold" display="0" masterRel="nextClick" afterEffect="1"/>
                                        <p:tgtEl>
                                          <p:spTgt spid="11267">
                                            <p:txEl>
                                              <p:pRg st="0" end="0"/>
                                            </p:txEl>
                                          </p:spTgt>
                                        </p:tgtEl>
                                        <p:attrNameLst>
                                          <p:attrName>ppt_c</p:attrName>
                                        </p:attrNameLst>
                                      </p:cBhvr>
                                      <p:to>
                                        <a:srgbClr val="B2B2B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subTnLst>
                                    <p:animClr clrSpc="rgb" dir="cw">
                                      <p:cBhvr override="childStyle">
                                        <p:cTn dur="1" fill="hold" display="0" masterRel="nextClick" afterEffect="1"/>
                                        <p:tgtEl>
                                          <p:spTgt spid="11267">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Your slow cooker features: </a:t>
            </a:r>
          </a:p>
          <a:p>
            <a:pPr lvl="1"/>
            <a:r>
              <a:rPr lang="en-US" smtClean="0"/>
              <a:t>Size? – 1 to 7 quarts</a:t>
            </a:r>
          </a:p>
          <a:p>
            <a:pPr lvl="1"/>
            <a:r>
              <a:rPr lang="en-US" smtClean="0"/>
              <a:t>Settings</a:t>
            </a:r>
          </a:p>
          <a:p>
            <a:pPr lvl="2"/>
            <a:r>
              <a:rPr lang="en-US" smtClean="0"/>
              <a:t>On indicator light</a:t>
            </a:r>
          </a:p>
          <a:p>
            <a:pPr lvl="2"/>
            <a:r>
              <a:rPr lang="en-US" smtClean="0"/>
              <a:t>High, low, warm</a:t>
            </a:r>
          </a:p>
          <a:p>
            <a:pPr lvl="2"/>
            <a:r>
              <a:rPr lang="en-US" smtClean="0"/>
              <a:t>Timer; programmable</a:t>
            </a:r>
          </a:p>
          <a:p>
            <a:pPr lvl="2"/>
            <a:r>
              <a:rPr lang="en-US" smtClean="0"/>
              <a:t>Warm (holding)</a:t>
            </a:r>
          </a:p>
          <a:p>
            <a:pPr lvl="1"/>
            <a:endParaRPr lang="en-US" dirty="0"/>
          </a:p>
        </p:txBody>
      </p:sp>
      <p:sp>
        <p:nvSpPr>
          <p:cNvPr id="3" name="Title 2"/>
          <p:cNvSpPr>
            <a:spLocks noGrp="1"/>
          </p:cNvSpPr>
          <p:nvPr>
            <p:ph type="title"/>
          </p:nvPr>
        </p:nvSpPr>
        <p:spPr/>
        <p:txBody>
          <a:bodyPr/>
          <a:lstStyle/>
          <a:p>
            <a:r>
              <a:rPr lang="en-US" smtClean="0"/>
              <a:t>Get to know your slow cooker</a:t>
            </a:r>
            <a:endParaRPr lang="en-US" dirty="0"/>
          </a:p>
        </p:txBody>
      </p:sp>
      <p:pic>
        <p:nvPicPr>
          <p:cNvPr id="4" name="Picture 3" descr="http://st.hzcdn.com/simgs/2f71f73f055bc280_4-6282/contemporary-slow-cookers.jpg"/>
          <p:cNvPicPr/>
          <p:nvPr/>
        </p:nvPicPr>
        <p:blipFill>
          <a:blip r:embed="rId3">
            <a:extLst>
              <a:ext uri="{28A0092B-C50C-407E-A947-70E740481C1C}">
                <a14:useLocalDpi xmlns:a14="http://schemas.microsoft.com/office/drawing/2010/main" val="0"/>
              </a:ext>
            </a:extLst>
          </a:blip>
          <a:srcRect/>
          <a:stretch>
            <a:fillRect/>
          </a:stretch>
        </p:blipFill>
        <p:spPr bwMode="auto">
          <a:xfrm>
            <a:off x="5553552" y="1290452"/>
            <a:ext cx="3276600" cy="2895600"/>
          </a:xfrm>
          <a:prstGeom prst="rect">
            <a:avLst/>
          </a:prstGeom>
          <a:noFill/>
          <a:ln>
            <a:noFill/>
          </a:ln>
        </p:spPr>
      </p:pic>
      <p:pic>
        <p:nvPicPr>
          <p:cNvPr id="5" name="Picture 4" descr="calphalon 4 quart digital slow cooker"/>
          <p:cNvPicPr/>
          <p:nvPr/>
        </p:nvPicPr>
        <p:blipFill rotWithShape="1">
          <a:blip r:embed="rId4">
            <a:extLst>
              <a:ext uri="{28A0092B-C50C-407E-A947-70E740481C1C}">
                <a14:useLocalDpi xmlns:a14="http://schemas.microsoft.com/office/drawing/2010/main" val="0"/>
              </a:ext>
            </a:extLst>
          </a:blip>
          <a:srcRect t="9681" b="11925"/>
          <a:stretch/>
        </p:blipFill>
        <p:spPr bwMode="auto">
          <a:xfrm>
            <a:off x="5553552" y="4153320"/>
            <a:ext cx="3459183" cy="2671948"/>
          </a:xfrm>
          <a:prstGeom prst="rect">
            <a:avLst/>
          </a:prstGeom>
          <a:noFill/>
          <a:ln>
            <a:noFill/>
          </a:ln>
        </p:spPr>
      </p:pic>
    </p:spTree>
    <p:extLst>
      <p:ext uri="{BB962C8B-B14F-4D97-AF65-F5344CB8AC3E}">
        <p14:creationId xmlns:p14="http://schemas.microsoft.com/office/powerpoint/2010/main" val="107581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smtClean="0"/>
              <a:t>Follow the manufacturer’s instructions for caring and cleaning</a:t>
            </a:r>
          </a:p>
          <a:p>
            <a:endParaRPr lang="en-US" dirty="0" smtClean="0"/>
          </a:p>
          <a:p>
            <a:r>
              <a:rPr lang="en-US" dirty="0" smtClean="0"/>
              <a:t>Most manufacture's recommend to not preheat the slow cooker</a:t>
            </a:r>
            <a:br>
              <a:rPr lang="en-US" dirty="0" smtClean="0"/>
            </a:br>
            <a:endParaRPr lang="en-US" dirty="0" smtClean="0"/>
          </a:p>
          <a:p>
            <a:r>
              <a:rPr lang="en-US" dirty="0" smtClean="0"/>
              <a:t>Discard cracked pots or liners</a:t>
            </a:r>
            <a:br>
              <a:rPr lang="en-US" dirty="0" smtClean="0"/>
            </a:br>
            <a:endParaRPr lang="en-US" dirty="0" smtClean="0"/>
          </a:p>
          <a:p>
            <a:r>
              <a:rPr lang="en-US" dirty="0" smtClean="0"/>
              <a:t>A broken or bent lid may affect cooking time.  Steam should not escape the slow cooker.  You may use heavy-duty aluminum foil to cover the slow cooker</a:t>
            </a:r>
          </a:p>
        </p:txBody>
      </p:sp>
      <p:sp>
        <p:nvSpPr>
          <p:cNvPr id="5" name="Title 4"/>
          <p:cNvSpPr>
            <a:spLocks noGrp="1"/>
          </p:cNvSpPr>
          <p:nvPr>
            <p:ph type="title"/>
          </p:nvPr>
        </p:nvSpPr>
        <p:spPr/>
        <p:txBody>
          <a:bodyPr/>
          <a:lstStyle/>
          <a:p>
            <a:r>
              <a:rPr lang="en-US" smtClean="0"/>
              <a:t>Caring for your slow cooker</a:t>
            </a:r>
            <a:endParaRPr lang="en-US" dirty="0"/>
          </a:p>
        </p:txBody>
      </p:sp>
    </p:spTree>
    <p:extLst>
      <p:ext uri="{BB962C8B-B14F-4D97-AF65-F5344CB8AC3E}">
        <p14:creationId xmlns:p14="http://schemas.microsoft.com/office/powerpoint/2010/main" val="215688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mtClean="0"/>
              <a:t>Always: turn off, unplug it, and allow it to cool before cleaning</a:t>
            </a:r>
            <a:br>
              <a:rPr lang="en-US" smtClean="0"/>
            </a:br>
            <a:endParaRPr lang="en-US" smtClean="0"/>
          </a:p>
          <a:p>
            <a:r>
              <a:rPr lang="en-US" smtClean="0"/>
              <a:t>Most removable crocks and lids are dishwasher safe; check your manual first </a:t>
            </a:r>
            <a:br>
              <a:rPr lang="en-US" smtClean="0"/>
            </a:br>
            <a:endParaRPr lang="en-US" smtClean="0"/>
          </a:p>
          <a:p>
            <a:r>
              <a:rPr lang="en-US" smtClean="0"/>
              <a:t>Hand washing: use hot soapy water and a cloth, sponge, or rubber spatula.  Do not use scouring pads or abrasive cleaners</a:t>
            </a:r>
            <a:br>
              <a:rPr lang="en-US" smtClean="0"/>
            </a:br>
            <a:endParaRPr lang="en-US" smtClean="0"/>
          </a:p>
          <a:p>
            <a:r>
              <a:rPr lang="en-US" smtClean="0"/>
              <a:t>Stoneware does not withstand sudden temperature changes.  Do not immerse in cold water when the crock is hot</a:t>
            </a:r>
          </a:p>
          <a:p>
            <a:endParaRPr lang="en-US" dirty="0"/>
          </a:p>
        </p:txBody>
      </p:sp>
      <p:sp>
        <p:nvSpPr>
          <p:cNvPr id="2" name="Title 1"/>
          <p:cNvSpPr>
            <a:spLocks noGrp="1"/>
          </p:cNvSpPr>
          <p:nvPr>
            <p:ph type="title"/>
          </p:nvPr>
        </p:nvSpPr>
        <p:spPr/>
        <p:txBody>
          <a:bodyPr/>
          <a:lstStyle/>
          <a:p>
            <a:r>
              <a:rPr lang="en-US" smtClean="0"/>
              <a:t>Cleaning your slow cooker</a:t>
            </a:r>
            <a:endParaRPr lang="en-US" dirty="0"/>
          </a:p>
        </p:txBody>
      </p:sp>
    </p:spTree>
    <p:extLst>
      <p:ext uri="{BB962C8B-B14F-4D97-AF65-F5344CB8AC3E}">
        <p14:creationId xmlns:p14="http://schemas.microsoft.com/office/powerpoint/2010/main" val="317696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Food safety in slow cookers</a:t>
            </a:r>
            <a:endParaRPr lang="en-US" dirty="0"/>
          </a:p>
        </p:txBody>
      </p:sp>
      <p:sp>
        <p:nvSpPr>
          <p:cNvPr id="5" name="Content Placeholder 4"/>
          <p:cNvSpPr>
            <a:spLocks noGrp="1"/>
          </p:cNvSpPr>
          <p:nvPr>
            <p:ph idx="1"/>
          </p:nvPr>
        </p:nvSpPr>
        <p:spPr/>
        <p:txBody>
          <a:bodyPr/>
          <a:lstStyle/>
          <a:p>
            <a:r>
              <a:rPr lang="en-US" dirty="0" smtClean="0"/>
              <a:t>Safe beginnings </a:t>
            </a:r>
          </a:p>
          <a:p>
            <a:pPr lvl="1"/>
            <a:r>
              <a:rPr lang="en-US" dirty="0" smtClean="0"/>
              <a:t>Wash hands before and during preparation</a:t>
            </a:r>
          </a:p>
          <a:p>
            <a:pPr lvl="1"/>
            <a:r>
              <a:rPr lang="en-US" dirty="0" smtClean="0"/>
              <a:t>Clean cooker, clean utensils and clean work area</a:t>
            </a:r>
          </a:p>
          <a:p>
            <a:pPr lvl="1"/>
            <a:r>
              <a:rPr lang="en-US" dirty="0" smtClean="0"/>
              <a:t>Keep ingredients chilled until ready to use</a:t>
            </a:r>
            <a:br>
              <a:rPr lang="en-US" dirty="0" smtClean="0"/>
            </a:br>
            <a:endParaRPr lang="en-US" dirty="0" smtClean="0"/>
          </a:p>
          <a:p>
            <a:r>
              <a:rPr lang="en-US" dirty="0" smtClean="0"/>
              <a:t>Thaw ingredients</a:t>
            </a:r>
          </a:p>
          <a:p>
            <a:pPr lvl="1"/>
            <a:r>
              <a:rPr lang="en-US" dirty="0" smtClean="0"/>
              <a:t>Always thaw meat and poultry</a:t>
            </a:r>
          </a:p>
          <a:p>
            <a:pPr lvl="1"/>
            <a:r>
              <a:rPr lang="en-US" dirty="0" smtClean="0"/>
              <a:t>Moist meals work best</a:t>
            </a:r>
            <a:br>
              <a:rPr lang="en-US" dirty="0" smtClean="0"/>
            </a:br>
            <a:endParaRPr lang="en-US" dirty="0" smtClean="0"/>
          </a:p>
          <a:p>
            <a:r>
              <a:rPr lang="en-US" dirty="0" smtClean="0"/>
              <a:t>Vegetables cook slower; put them in first</a:t>
            </a:r>
          </a:p>
          <a:p>
            <a:pPr lvl="1"/>
            <a:r>
              <a:rPr lang="en-US" dirty="0" smtClean="0"/>
              <a:t>Or stir them in, depending on the recipe</a:t>
            </a:r>
          </a:p>
          <a:p>
            <a:pPr lvl="1"/>
            <a:endParaRPr lang="en-US" dirty="0"/>
          </a:p>
        </p:txBody>
      </p:sp>
    </p:spTree>
    <p:extLst>
      <p:ext uri="{BB962C8B-B14F-4D97-AF65-F5344CB8AC3E}">
        <p14:creationId xmlns:p14="http://schemas.microsoft.com/office/powerpoint/2010/main" val="1159173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Do not cool-down in slow cooker</a:t>
            </a:r>
          </a:p>
          <a:p>
            <a:pPr lvl="1"/>
            <a:r>
              <a:rPr lang="en-US" smtClean="0"/>
              <a:t>Consume immediately or place in shallow containers and refrigerate within 2 hours</a:t>
            </a:r>
            <a:br>
              <a:rPr lang="en-US" smtClean="0"/>
            </a:br>
            <a:endParaRPr lang="en-US" smtClean="0"/>
          </a:p>
          <a:p>
            <a:r>
              <a:rPr lang="en-US" smtClean="0"/>
              <a:t>Do not reheat foods in the slow cooker</a:t>
            </a:r>
          </a:p>
          <a:p>
            <a:pPr lvl="2"/>
            <a:r>
              <a:rPr lang="en-US" smtClean="0"/>
              <a:t>May be used for hot holding after reheating to 165°F</a:t>
            </a:r>
          </a:p>
          <a:p>
            <a:pPr lvl="2"/>
            <a:r>
              <a:rPr lang="en-US" smtClean="0"/>
              <a:t>Add to preheated slow cooker</a:t>
            </a:r>
          </a:p>
          <a:p>
            <a:pPr lvl="2"/>
            <a:r>
              <a:rPr lang="en-US" smtClean="0"/>
              <a:t>Warm setting holds food at 140°F or above as measured on a thermometer</a:t>
            </a:r>
            <a:br>
              <a:rPr lang="en-US" smtClean="0"/>
            </a:br>
            <a:endParaRPr lang="en-US" smtClean="0"/>
          </a:p>
          <a:p>
            <a:pPr lvl="1"/>
            <a:endParaRPr lang="en-US" dirty="0"/>
          </a:p>
        </p:txBody>
      </p:sp>
      <p:sp>
        <p:nvSpPr>
          <p:cNvPr id="3" name="Title 2"/>
          <p:cNvSpPr>
            <a:spLocks noGrp="1"/>
          </p:cNvSpPr>
          <p:nvPr>
            <p:ph type="title"/>
          </p:nvPr>
        </p:nvSpPr>
        <p:spPr/>
        <p:txBody>
          <a:bodyPr/>
          <a:lstStyle/>
          <a:p>
            <a:r>
              <a:rPr lang="en-US" smtClean="0"/>
              <a:t>More food safety</a:t>
            </a:r>
            <a:endParaRPr lang="en-US" dirty="0"/>
          </a:p>
        </p:txBody>
      </p:sp>
      <p:pic>
        <p:nvPicPr>
          <p:cNvPr id="4" name="Picture 3" descr="http://pisces.bbystatic.com/image2/BestBuy_US/images/products/3871/3871036_rd.jpg;canvasHeight=500;canvasWidth=500"/>
          <p:cNvPicPr/>
          <p:nvPr/>
        </p:nvPicPr>
        <p:blipFill rotWithShape="1">
          <a:blip r:embed="rId3">
            <a:extLst>
              <a:ext uri="{28A0092B-C50C-407E-A947-70E740481C1C}">
                <a14:useLocalDpi xmlns:a14="http://schemas.microsoft.com/office/drawing/2010/main" val="0"/>
              </a:ext>
            </a:extLst>
          </a:blip>
          <a:srcRect t="12640" b="13760"/>
          <a:stretch/>
        </p:blipFill>
        <p:spPr bwMode="auto">
          <a:xfrm>
            <a:off x="5334000" y="4724400"/>
            <a:ext cx="2794634" cy="1948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1958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normAutofit fontScale="92500" lnSpcReduction="10000"/>
          </a:bodyPr>
          <a:lstStyle/>
          <a:p>
            <a:r>
              <a:rPr lang="en-US" altLang="en-US" dirty="0" smtClean="0"/>
              <a:t>What do to when…………</a:t>
            </a:r>
          </a:p>
          <a:p>
            <a:endParaRPr lang="en-US" altLang="en-US" dirty="0" smtClean="0"/>
          </a:p>
          <a:p>
            <a:pPr lvl="1"/>
            <a:r>
              <a:rPr lang="en-US" altLang="en-US" dirty="0" smtClean="0"/>
              <a:t>If </a:t>
            </a:r>
            <a:r>
              <a:rPr lang="en-US" altLang="en-US" dirty="0"/>
              <a:t>you were not at home during the entire </a:t>
            </a:r>
            <a:r>
              <a:rPr lang="en-US" altLang="en-US" dirty="0" smtClean="0"/>
              <a:t>slow-cooking </a:t>
            </a:r>
            <a:r>
              <a:rPr lang="en-US" altLang="en-US" dirty="0"/>
              <a:t>process and the power </a:t>
            </a:r>
            <a:r>
              <a:rPr lang="en-US" altLang="en-US" dirty="0" smtClean="0"/>
              <a:t>went </a:t>
            </a:r>
            <a:r>
              <a:rPr lang="en-US" altLang="en-US" dirty="0"/>
              <a:t>out, do not use the </a:t>
            </a:r>
            <a:r>
              <a:rPr lang="en-US" altLang="en-US" dirty="0" smtClean="0"/>
              <a:t>food</a:t>
            </a:r>
            <a:endParaRPr lang="en-US" altLang="en-US" dirty="0"/>
          </a:p>
          <a:p>
            <a:endParaRPr lang="en-US" altLang="en-US" dirty="0"/>
          </a:p>
          <a:p>
            <a:pPr lvl="1"/>
            <a:r>
              <a:rPr lang="en-US" altLang="en-US" dirty="0"/>
              <a:t>If your are at  home and the power goes </a:t>
            </a:r>
            <a:r>
              <a:rPr lang="en-US" altLang="en-US" dirty="0" smtClean="0"/>
              <a:t>out</a:t>
            </a:r>
            <a:r>
              <a:rPr lang="en-US" altLang="en-US" dirty="0"/>
              <a:t>, finish cooking the </a:t>
            </a:r>
            <a:r>
              <a:rPr lang="en-US" altLang="en-US" dirty="0" smtClean="0"/>
              <a:t>ingredients immediately </a:t>
            </a:r>
            <a:r>
              <a:rPr lang="en-US" altLang="en-US" dirty="0"/>
              <a:t>by some other means – on a </a:t>
            </a:r>
            <a:r>
              <a:rPr lang="en-US" altLang="en-US" dirty="0" smtClean="0"/>
              <a:t>gas </a:t>
            </a:r>
            <a:r>
              <a:rPr lang="en-US" altLang="en-US" dirty="0"/>
              <a:t>stove or where there is </a:t>
            </a:r>
            <a:r>
              <a:rPr lang="en-US" altLang="en-US" dirty="0" smtClean="0"/>
              <a:t>power</a:t>
            </a:r>
            <a:endParaRPr lang="en-US" altLang="en-US" dirty="0"/>
          </a:p>
          <a:p>
            <a:endParaRPr lang="en-US" altLang="en-US" dirty="0"/>
          </a:p>
          <a:p>
            <a:pPr lvl="1"/>
            <a:r>
              <a:rPr lang="en-US" altLang="en-US" dirty="0"/>
              <a:t>When you are at home and  the food was completely cooked before the power went out, the food should remain safe up to two hours in the cooker with the power off. </a:t>
            </a:r>
            <a:endParaRPr lang="en-US" altLang="en-US" dirty="0" smtClean="0"/>
          </a:p>
        </p:txBody>
      </p:sp>
      <p:sp>
        <p:nvSpPr>
          <p:cNvPr id="18434" name="Rectangle 2"/>
          <p:cNvSpPr>
            <a:spLocks noGrp="1" noChangeArrowheads="1"/>
          </p:cNvSpPr>
          <p:nvPr>
            <p:ph type="title"/>
          </p:nvPr>
        </p:nvSpPr>
        <p:spPr/>
        <p:txBody>
          <a:bodyPr/>
          <a:lstStyle/>
          <a:p>
            <a:r>
              <a:rPr lang="en-US" altLang="en-US" smtClean="0"/>
              <a:t>Power Out!!!</a:t>
            </a:r>
            <a:endParaRPr lang="en-US" altLang="en-US" dirty="0" smtClean="0"/>
          </a:p>
        </p:txBody>
      </p:sp>
      <p:pic>
        <p:nvPicPr>
          <p:cNvPr id="18437" name="Picture 5" descr="http://ts1.mm.bing.net/th?id=H.4728429197920241&amp;pid=1.9&amp;w=300&amp;h=30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527" y="0"/>
            <a:ext cx="2794473" cy="179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24200" y="6396335"/>
            <a:ext cx="602172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400" dirty="0" smtClean="0"/>
              <a:t>Discussion:  Has this happened to you?</a:t>
            </a:r>
            <a:endParaRPr lang="en-US" altLang="en-US" sz="2400" dirty="0"/>
          </a:p>
        </p:txBody>
      </p:sp>
    </p:spTree>
    <p:extLst>
      <p:ext uri="{BB962C8B-B14F-4D97-AF65-F5344CB8AC3E}">
        <p14:creationId xmlns:p14="http://schemas.microsoft.com/office/powerpoint/2010/main" val="690414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136418" cy="4525963"/>
          </a:xfrm>
        </p:spPr>
        <p:txBody>
          <a:bodyPr>
            <a:normAutofit fontScale="92500" lnSpcReduction="20000"/>
          </a:bodyPr>
          <a:lstStyle/>
          <a:p>
            <a:r>
              <a:rPr lang="en-US" dirty="0" smtClean="0"/>
              <a:t>Do not overload the crock</a:t>
            </a:r>
          </a:p>
          <a:p>
            <a:pPr lvl="1"/>
            <a:r>
              <a:rPr lang="en-US" dirty="0" smtClean="0"/>
              <a:t>Fill to minimum 1/2 full </a:t>
            </a:r>
          </a:p>
          <a:p>
            <a:pPr lvl="1"/>
            <a:r>
              <a:rPr lang="en-US" dirty="0" smtClean="0"/>
              <a:t>Fill to a max of 2/3 full</a:t>
            </a:r>
          </a:p>
          <a:p>
            <a:pPr lvl="1"/>
            <a:endParaRPr lang="en-US" dirty="0" smtClean="0"/>
          </a:p>
          <a:p>
            <a:r>
              <a:rPr lang="en-US" dirty="0" smtClean="0"/>
              <a:t>Do not lift the lid during cooking</a:t>
            </a:r>
          </a:p>
          <a:p>
            <a:pPr lvl="1"/>
            <a:r>
              <a:rPr lang="en-US" dirty="0" smtClean="0"/>
              <a:t>It is not necessary</a:t>
            </a:r>
          </a:p>
          <a:p>
            <a:pPr lvl="1"/>
            <a:r>
              <a:rPr lang="en-US" dirty="0" smtClean="0"/>
              <a:t>Internal temperature drops 10 to 15 degrees</a:t>
            </a:r>
          </a:p>
          <a:p>
            <a:pPr lvl="1"/>
            <a:r>
              <a:rPr lang="en-US" dirty="0" smtClean="0"/>
              <a:t>Cooking slowed by about 30 minutes </a:t>
            </a:r>
          </a:p>
          <a:p>
            <a:pPr lvl="1"/>
            <a:endParaRPr lang="en-US" dirty="0" smtClean="0"/>
          </a:p>
          <a:p>
            <a:r>
              <a:rPr lang="en-US" dirty="0" smtClean="0"/>
              <a:t>Use cooking spray; crock liners are also available</a:t>
            </a:r>
          </a:p>
          <a:p>
            <a:pPr lvl="1"/>
            <a:endParaRPr lang="en-US" dirty="0" smtClean="0"/>
          </a:p>
          <a:p>
            <a:pPr lvl="1"/>
            <a:endParaRPr lang="en-US" dirty="0"/>
          </a:p>
        </p:txBody>
      </p:sp>
      <p:sp>
        <p:nvSpPr>
          <p:cNvPr id="3" name="Title 2"/>
          <p:cNvSpPr>
            <a:spLocks noGrp="1"/>
          </p:cNvSpPr>
          <p:nvPr>
            <p:ph type="title"/>
          </p:nvPr>
        </p:nvSpPr>
        <p:spPr/>
        <p:txBody>
          <a:bodyPr/>
          <a:lstStyle/>
          <a:p>
            <a:r>
              <a:rPr lang="en-US" smtClean="0"/>
              <a:t>Filling your slow cooker</a:t>
            </a:r>
            <a:endParaRPr lang="en-US" dirty="0"/>
          </a:p>
        </p:txBody>
      </p:sp>
      <p:pic>
        <p:nvPicPr>
          <p:cNvPr id="4" name="Picture 3" descr="Slow Cooker Refried Bea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618" y="2590800"/>
            <a:ext cx="3402052" cy="2362200"/>
          </a:xfrm>
          <a:prstGeom prst="rect">
            <a:avLst/>
          </a:prstGeom>
          <a:noFill/>
          <a:ln>
            <a:noFill/>
          </a:ln>
        </p:spPr>
      </p:pic>
      <p:sp>
        <p:nvSpPr>
          <p:cNvPr id="9" name="Rectangle 8"/>
          <p:cNvSpPr/>
          <p:nvPr/>
        </p:nvSpPr>
        <p:spPr>
          <a:xfrm>
            <a:off x="4114800" y="6396335"/>
            <a:ext cx="503112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400" dirty="0" smtClean="0"/>
              <a:t>Discussion:  Have you overfilled?</a:t>
            </a:r>
            <a:endParaRPr lang="en-US" altLang="en-US" sz="2400" dirty="0"/>
          </a:p>
        </p:txBody>
      </p:sp>
    </p:spTree>
    <p:extLst>
      <p:ext uri="{BB962C8B-B14F-4D97-AF65-F5344CB8AC3E}">
        <p14:creationId xmlns:p14="http://schemas.microsoft.com/office/powerpoint/2010/main" val="517389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Discuss basics of the slow cooker</a:t>
            </a:r>
          </a:p>
          <a:p>
            <a:pPr lvl="1"/>
            <a:r>
              <a:rPr lang="en-US" dirty="0" smtClean="0"/>
              <a:t>Design and selection</a:t>
            </a:r>
          </a:p>
          <a:p>
            <a:endParaRPr lang="en-US" dirty="0" smtClean="0"/>
          </a:p>
          <a:p>
            <a:r>
              <a:rPr lang="en-US" dirty="0" smtClean="0"/>
              <a:t>Understand slow cooker food safety</a:t>
            </a:r>
          </a:p>
          <a:p>
            <a:endParaRPr lang="en-US" dirty="0" smtClean="0"/>
          </a:p>
          <a:p>
            <a:r>
              <a:rPr lang="en-US" dirty="0" smtClean="0"/>
              <a:t>Enhance skills in successfully adapting traditional recipes</a:t>
            </a:r>
          </a:p>
          <a:p>
            <a:endParaRPr lang="en-US" dirty="0" smtClean="0"/>
          </a:p>
          <a:p>
            <a:r>
              <a:rPr lang="en-US" dirty="0" smtClean="0"/>
              <a:t>Preparation steps </a:t>
            </a:r>
          </a:p>
          <a:p>
            <a:pPr lvl="1"/>
            <a:r>
              <a:rPr lang="en-US" dirty="0" smtClean="0"/>
              <a:t>Meat, fish, and poultry</a:t>
            </a:r>
          </a:p>
          <a:p>
            <a:pPr lvl="1"/>
            <a:r>
              <a:rPr lang="en-US" dirty="0" smtClean="0"/>
              <a:t>Vegetables</a:t>
            </a:r>
          </a:p>
          <a:p>
            <a:pPr lvl="1"/>
            <a:r>
              <a:rPr lang="en-US" dirty="0" smtClean="0"/>
              <a:t>Casseroles, soups, and stews</a:t>
            </a:r>
          </a:p>
          <a:p>
            <a:pPr lvl="1"/>
            <a:r>
              <a:rPr lang="en-US" dirty="0" smtClean="0"/>
              <a:t>Desserts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pic>
        <p:nvPicPr>
          <p:cNvPr id="4" name="Content Placeholder 3" descr="Slow Cooking on Food52"/>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478" y="4038600"/>
            <a:ext cx="3200400" cy="2273300"/>
          </a:xfrm>
          <a:prstGeom prst="rect">
            <a:avLst/>
          </a:prstGeom>
          <a:noFill/>
          <a:ln>
            <a:noFill/>
          </a:ln>
        </p:spPr>
      </p:pic>
    </p:spTree>
    <p:extLst>
      <p:ext uri="{BB962C8B-B14F-4D97-AF65-F5344CB8AC3E}">
        <p14:creationId xmlns:p14="http://schemas.microsoft.com/office/powerpoint/2010/main" val="266528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Stick with soups, stews, braises and roasts</a:t>
            </a:r>
          </a:p>
          <a:p>
            <a:pPr lvl="1"/>
            <a:r>
              <a:rPr lang="en-US" smtClean="0"/>
              <a:t>Casseroles need special attention</a:t>
            </a:r>
          </a:p>
          <a:p>
            <a:pPr lvl="2"/>
            <a:r>
              <a:rPr lang="en-US" smtClean="0"/>
              <a:t>Some do not work well</a:t>
            </a:r>
            <a:br>
              <a:rPr lang="en-US" smtClean="0"/>
            </a:br>
            <a:endParaRPr lang="en-US" smtClean="0"/>
          </a:p>
          <a:p>
            <a:r>
              <a:rPr lang="en-US" smtClean="0"/>
              <a:t>Reduce the liquid</a:t>
            </a:r>
          </a:p>
          <a:p>
            <a:pPr lvl="1"/>
            <a:r>
              <a:rPr lang="en-US" smtClean="0"/>
              <a:t>Use about 20%</a:t>
            </a:r>
            <a:br>
              <a:rPr lang="en-US" smtClean="0"/>
            </a:br>
            <a:endParaRPr lang="en-US" smtClean="0"/>
          </a:p>
          <a:p>
            <a:r>
              <a:rPr lang="en-US" smtClean="0"/>
              <a:t>Rein in fiery spices</a:t>
            </a:r>
          </a:p>
          <a:p>
            <a:pPr lvl="1"/>
            <a:r>
              <a:rPr lang="en-US" smtClean="0"/>
              <a:t>Slow Cooker Seasoning Mix??</a:t>
            </a:r>
            <a:br>
              <a:rPr lang="en-US" smtClean="0"/>
            </a:br>
            <a:endParaRPr lang="en-US" smtClean="0"/>
          </a:p>
          <a:p>
            <a:r>
              <a:rPr lang="en-US" smtClean="0"/>
              <a:t>  Plan for last-minute tweaks</a:t>
            </a:r>
            <a:endParaRPr lang="en-US" dirty="0"/>
          </a:p>
        </p:txBody>
      </p:sp>
      <p:sp>
        <p:nvSpPr>
          <p:cNvPr id="3" name="Title 2"/>
          <p:cNvSpPr>
            <a:spLocks noGrp="1"/>
          </p:cNvSpPr>
          <p:nvPr>
            <p:ph type="title"/>
          </p:nvPr>
        </p:nvSpPr>
        <p:spPr/>
        <p:txBody>
          <a:bodyPr/>
          <a:lstStyle/>
          <a:p>
            <a:r>
              <a:rPr lang="en-US" smtClean="0"/>
              <a:t>Adapting traditional recipes</a:t>
            </a:r>
            <a:endParaRPr lang="en-US" dirty="0"/>
          </a:p>
        </p:txBody>
      </p:sp>
      <p:pic>
        <p:nvPicPr>
          <p:cNvPr id="4" name="Picture 3" descr="http://www.splendidtable.org/sites/default/files/Slow-Cooker-Veggie-Curry-1.jp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3200"/>
            <a:ext cx="2425065" cy="2461260"/>
          </a:xfrm>
          <a:prstGeom prst="rect">
            <a:avLst/>
          </a:prstGeom>
          <a:noFill/>
          <a:ln>
            <a:noFill/>
          </a:ln>
        </p:spPr>
      </p:pic>
    </p:spTree>
    <p:extLst>
      <p:ext uri="{BB962C8B-B14F-4D97-AF65-F5344CB8AC3E}">
        <p14:creationId xmlns:p14="http://schemas.microsoft.com/office/powerpoint/2010/main" val="3765242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943600" cy="4525963"/>
          </a:xfrm>
        </p:spPr>
        <p:txBody>
          <a:bodyPr>
            <a:normAutofit fontScale="92500" lnSpcReduction="10000"/>
          </a:bodyPr>
          <a:lstStyle/>
          <a:p>
            <a:r>
              <a:rPr lang="en-US" dirty="0" smtClean="0"/>
              <a:t>You will need some liquid</a:t>
            </a:r>
          </a:p>
          <a:p>
            <a:pPr lvl="1"/>
            <a:r>
              <a:rPr lang="en-US" dirty="0" smtClean="0"/>
              <a:t>Meat, chicken, and beef will yield juices</a:t>
            </a:r>
          </a:p>
          <a:p>
            <a:pPr lvl="1"/>
            <a:r>
              <a:rPr lang="en-US" dirty="0" smtClean="0"/>
              <a:t>Liquid level should almost cover ingredients</a:t>
            </a:r>
          </a:p>
          <a:p>
            <a:pPr lvl="1"/>
            <a:r>
              <a:rPr lang="en-US" dirty="0" smtClean="0"/>
              <a:t>Liquid creates steam for even heat transfer</a:t>
            </a:r>
            <a:br>
              <a:rPr lang="en-US" dirty="0" smtClean="0"/>
            </a:br>
            <a:endParaRPr lang="en-US" dirty="0" smtClean="0"/>
          </a:p>
          <a:p>
            <a:r>
              <a:rPr lang="en-US" dirty="0" smtClean="0"/>
              <a:t>Large cuts of meat or whole chicken</a:t>
            </a:r>
          </a:p>
          <a:p>
            <a:pPr lvl="1"/>
            <a:r>
              <a:rPr lang="en-US" dirty="0" smtClean="0"/>
              <a:t>USDA Food Safety &amp; Inspection Service: It is safe </a:t>
            </a:r>
          </a:p>
          <a:p>
            <a:pPr lvl="1"/>
            <a:r>
              <a:rPr lang="en-US" dirty="0" smtClean="0"/>
              <a:t>Follow manufacture's instructions and safety guidelines</a:t>
            </a:r>
            <a:endParaRPr lang="en-US" dirty="0"/>
          </a:p>
        </p:txBody>
      </p:sp>
      <p:sp>
        <p:nvSpPr>
          <p:cNvPr id="3" name="Title 2"/>
          <p:cNvSpPr>
            <a:spLocks noGrp="1"/>
          </p:cNvSpPr>
          <p:nvPr>
            <p:ph type="title"/>
          </p:nvPr>
        </p:nvSpPr>
        <p:spPr/>
        <p:txBody>
          <a:bodyPr/>
          <a:lstStyle/>
          <a:p>
            <a:r>
              <a:rPr lang="en-US" smtClean="0"/>
              <a:t>Adjusting liquids</a:t>
            </a:r>
            <a:endParaRPr lang="en-US" dirty="0"/>
          </a:p>
        </p:txBody>
      </p:sp>
      <p:pic>
        <p:nvPicPr>
          <p:cNvPr id="5" name="Content Placeholder 3" descr="Slow Cooking on Food52"/>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863" y="2590800"/>
            <a:ext cx="2362200" cy="1663700"/>
          </a:xfrm>
          <a:prstGeom prst="rect">
            <a:avLst/>
          </a:prstGeom>
          <a:noFill/>
          <a:ln>
            <a:noFill/>
          </a:ln>
        </p:spPr>
      </p:pic>
    </p:spTree>
    <p:extLst>
      <p:ext uri="{BB962C8B-B14F-4D97-AF65-F5344CB8AC3E}">
        <p14:creationId xmlns:p14="http://schemas.microsoft.com/office/powerpoint/2010/main" val="391567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Adapting cook time: tricky</a:t>
            </a:r>
            <a:endParaRPr lang="en-US" dirty="0"/>
          </a:p>
        </p:txBody>
      </p:sp>
      <p:pic>
        <p:nvPicPr>
          <p:cNvPr id="4" name="Content Placeholder 3" descr="Make Almost Any Recipe Work in a Slow Cooker with This Chart"/>
          <p:cNvPicPr>
            <a:picLocks noGrp="1"/>
          </p:cNvPicPr>
          <p:nvPr>
            <p:ph idx="1"/>
          </p:nvPr>
        </p:nvPicPr>
        <p:blipFill rotWithShape="1">
          <a:blip r:embed="rId3">
            <a:extLst>
              <a:ext uri="{28A0092B-C50C-407E-A947-70E740481C1C}">
                <a14:useLocalDpi xmlns:a14="http://schemas.microsoft.com/office/drawing/2010/main" val="0"/>
              </a:ext>
            </a:extLst>
          </a:blip>
          <a:srcRect r="4938"/>
          <a:stretch/>
        </p:blipFill>
        <p:spPr bwMode="auto">
          <a:xfrm>
            <a:off x="2209801" y="1676400"/>
            <a:ext cx="6924304" cy="4583668"/>
          </a:xfrm>
          <a:prstGeom prst="rect">
            <a:avLst/>
          </a:prstGeom>
          <a:noFill/>
          <a:ln>
            <a:noFill/>
          </a:ln>
        </p:spPr>
      </p:pic>
      <p:sp>
        <p:nvSpPr>
          <p:cNvPr id="5" name="TextBox 4"/>
          <p:cNvSpPr txBox="1"/>
          <p:nvPr/>
        </p:nvSpPr>
        <p:spPr>
          <a:xfrm>
            <a:off x="235441" y="1341912"/>
            <a:ext cx="8451359" cy="646331"/>
          </a:xfrm>
          <a:prstGeom prst="rect">
            <a:avLst/>
          </a:prstGeom>
          <a:noFill/>
        </p:spPr>
        <p:txBody>
          <a:bodyPr wrap="square" rtlCol="0">
            <a:spAutoFit/>
          </a:bodyPr>
          <a:lstStyle/>
          <a:p>
            <a:r>
              <a:rPr lang="en-US" i="1" dirty="0" smtClean="0"/>
              <a:t>These are estimated cooking times: check for doneness an hour early and note adjustments</a:t>
            </a:r>
            <a:endParaRPr lang="en-US" i="1" dirty="0"/>
          </a:p>
        </p:txBody>
      </p:sp>
      <p:sp>
        <p:nvSpPr>
          <p:cNvPr id="8" name="TextBox 7"/>
          <p:cNvSpPr txBox="1"/>
          <p:nvPr/>
        </p:nvSpPr>
        <p:spPr>
          <a:xfrm>
            <a:off x="4419600" y="6324600"/>
            <a:ext cx="3570208" cy="307777"/>
          </a:xfrm>
          <a:prstGeom prst="rect">
            <a:avLst/>
          </a:prstGeom>
          <a:noFill/>
        </p:spPr>
        <p:txBody>
          <a:bodyPr wrap="none" rtlCol="0">
            <a:spAutoFit/>
          </a:bodyPr>
          <a:lstStyle/>
          <a:p>
            <a:r>
              <a:rPr lang="en-US" sz="1400" dirty="0" smtClean="0"/>
              <a:t>Source: University of Nebraska-Lincoln</a:t>
            </a:r>
            <a:endParaRPr lang="en-US" sz="1400" dirty="0"/>
          </a:p>
        </p:txBody>
      </p:sp>
      <p:sp>
        <p:nvSpPr>
          <p:cNvPr id="2" name="Slide Number Placeholder 1"/>
          <p:cNvSpPr>
            <a:spLocks noGrp="1"/>
          </p:cNvSpPr>
          <p:nvPr>
            <p:ph type="sldNum" sz="quarter" idx="12"/>
          </p:nvPr>
        </p:nvSpPr>
        <p:spPr/>
        <p:txBody>
          <a:bodyPr/>
          <a:lstStyle/>
          <a:p>
            <a:fld id="{C525184F-944C-4533-8A88-85ECEC12B337}" type="slidenum">
              <a:rPr lang="en-US" smtClean="0"/>
              <a:t>22</a:t>
            </a:fld>
            <a:endParaRPr lang="en-US" dirty="0"/>
          </a:p>
        </p:txBody>
      </p:sp>
    </p:spTree>
    <p:extLst>
      <p:ext uri="{BB962C8B-B14F-4D97-AF65-F5344CB8AC3E}">
        <p14:creationId xmlns:p14="http://schemas.microsoft.com/office/powerpoint/2010/main" val="213822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mtClean="0"/>
              <a:t>Add these during last 30 minutes</a:t>
            </a:r>
            <a:br>
              <a:rPr lang="en-US" smtClean="0"/>
            </a:br>
            <a:endParaRPr lang="en-US" smtClean="0"/>
          </a:p>
          <a:p>
            <a:pPr lvl="1"/>
            <a:r>
              <a:rPr lang="en-US" smtClean="0"/>
              <a:t>Fresh herbs: reduce the amount of seasoning or use whole herbs</a:t>
            </a:r>
            <a:br>
              <a:rPr lang="en-US" smtClean="0"/>
            </a:br>
            <a:endParaRPr lang="en-US" smtClean="0"/>
          </a:p>
          <a:p>
            <a:pPr lvl="1"/>
            <a:r>
              <a:rPr lang="en-US" smtClean="0"/>
              <a:t>Dairy: be careful, as dairy can separate</a:t>
            </a:r>
            <a:br>
              <a:rPr lang="en-US" smtClean="0"/>
            </a:br>
            <a:endParaRPr lang="en-US" smtClean="0"/>
          </a:p>
          <a:p>
            <a:pPr lvl="1"/>
            <a:r>
              <a:rPr lang="en-US" smtClean="0"/>
              <a:t>Quick cooking vegetables like peas, corn or greens</a:t>
            </a:r>
            <a:br>
              <a:rPr lang="en-US" smtClean="0"/>
            </a:br>
            <a:endParaRPr lang="en-US" smtClean="0"/>
          </a:p>
          <a:p>
            <a:pPr lvl="1"/>
            <a:r>
              <a:rPr lang="en-US" smtClean="0"/>
              <a:t>Rice and pasta </a:t>
            </a:r>
            <a:br>
              <a:rPr lang="en-US" smtClean="0"/>
            </a:br>
            <a:endParaRPr lang="en-US" smtClean="0"/>
          </a:p>
          <a:p>
            <a:pPr lvl="1"/>
            <a:r>
              <a:rPr lang="en-US" smtClean="0"/>
              <a:t>Seafood and fish</a:t>
            </a:r>
          </a:p>
          <a:p>
            <a:pPr lvl="1"/>
            <a:endParaRPr lang="en-US" dirty="0"/>
          </a:p>
        </p:txBody>
      </p:sp>
      <p:sp>
        <p:nvSpPr>
          <p:cNvPr id="3" name="Title 2"/>
          <p:cNvSpPr>
            <a:spLocks noGrp="1"/>
          </p:cNvSpPr>
          <p:nvPr>
            <p:ph type="title"/>
          </p:nvPr>
        </p:nvSpPr>
        <p:spPr/>
        <p:txBody>
          <a:bodyPr/>
          <a:lstStyle/>
          <a:p>
            <a:r>
              <a:rPr lang="en-US" smtClean="0"/>
              <a:t>Add these ingredients later. . . </a:t>
            </a:r>
            <a:endParaRPr lang="en-US" dirty="0"/>
          </a:p>
        </p:txBody>
      </p:sp>
      <p:pic>
        <p:nvPicPr>
          <p:cNvPr id="4" name="Picture 3" descr="http://1.bp.blogspot.com/-NYOStAkq0-g/UPyhGGPsi_I/AAAAAAAAKfY/hzhPXR2zZ5I/s400/dana+gibson+hamilton+beach+slow+cooker.pn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0"/>
            <a:ext cx="2756535" cy="2133600"/>
          </a:xfrm>
          <a:prstGeom prst="rect">
            <a:avLst/>
          </a:prstGeom>
          <a:noFill/>
          <a:ln>
            <a:noFill/>
          </a:ln>
        </p:spPr>
      </p:pic>
    </p:spTree>
    <p:extLst>
      <p:ext uri="{BB962C8B-B14F-4D97-AF65-F5344CB8AC3E}">
        <p14:creationId xmlns:p14="http://schemas.microsoft.com/office/powerpoint/2010/main" val="393419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p:txBody>
          <a:bodyPr>
            <a:normAutofit fontScale="77500" lnSpcReduction="20000"/>
          </a:bodyPr>
          <a:lstStyle/>
          <a:p>
            <a:r>
              <a:rPr lang="en-US" altLang="en-US" dirty="0" smtClean="0"/>
              <a:t>Meats: uniform pieces</a:t>
            </a:r>
          </a:p>
          <a:p>
            <a:pPr lvl="1"/>
            <a:r>
              <a:rPr lang="en-US" altLang="en-US" dirty="0" smtClean="0"/>
              <a:t>Remove skin, trim fat</a:t>
            </a:r>
          </a:p>
          <a:p>
            <a:endParaRPr lang="en-US" altLang="en-US" dirty="0" smtClean="0"/>
          </a:p>
          <a:p>
            <a:r>
              <a:rPr lang="en-US" altLang="en-US" dirty="0" smtClean="0"/>
              <a:t>Delicate ingredients</a:t>
            </a:r>
          </a:p>
          <a:p>
            <a:pPr lvl="1"/>
            <a:r>
              <a:rPr lang="en-US" altLang="en-US" dirty="0" smtClean="0"/>
              <a:t>Pasta and Rice</a:t>
            </a:r>
          </a:p>
          <a:p>
            <a:pPr lvl="1"/>
            <a:r>
              <a:rPr lang="en-US" altLang="en-US" dirty="0" smtClean="0"/>
              <a:t>Herbs</a:t>
            </a:r>
          </a:p>
          <a:p>
            <a:endParaRPr lang="en-US" altLang="en-US" dirty="0" smtClean="0"/>
          </a:p>
          <a:p>
            <a:r>
              <a:rPr lang="en-US" altLang="en-US" dirty="0" smtClean="0"/>
              <a:t>Beans</a:t>
            </a:r>
          </a:p>
          <a:p>
            <a:endParaRPr lang="en-US" altLang="en-US" dirty="0" smtClean="0"/>
          </a:p>
          <a:p>
            <a:r>
              <a:rPr lang="en-US" altLang="en-US" dirty="0" smtClean="0"/>
              <a:t>Desserts and Baking</a:t>
            </a:r>
          </a:p>
          <a:p>
            <a:endParaRPr lang="en-US" altLang="en-US" dirty="0" smtClean="0"/>
          </a:p>
          <a:p>
            <a:r>
              <a:rPr lang="en-US" altLang="en-US" dirty="0" smtClean="0"/>
              <a:t>Thickening foods</a:t>
            </a:r>
          </a:p>
          <a:p>
            <a:pPr lvl="1"/>
            <a:r>
              <a:rPr lang="en-US" altLang="en-US" dirty="0" smtClean="0"/>
              <a:t>Tapioca or toward end</a:t>
            </a:r>
          </a:p>
          <a:p>
            <a:endParaRPr lang="en-US" altLang="en-US" dirty="0" smtClean="0"/>
          </a:p>
          <a:p>
            <a:r>
              <a:rPr lang="en-US" altLang="en-US" dirty="0" smtClean="0"/>
              <a:t>Cookbooks: lots on market</a:t>
            </a:r>
          </a:p>
          <a:p>
            <a:endParaRPr lang="en-US" altLang="en-US" dirty="0" smtClean="0"/>
          </a:p>
          <a:p>
            <a:endParaRPr lang="en-US" altLang="en-US" dirty="0" smtClean="0"/>
          </a:p>
        </p:txBody>
      </p:sp>
      <p:sp>
        <p:nvSpPr>
          <p:cNvPr id="12290" name="Rectangle 2"/>
          <p:cNvSpPr>
            <a:spLocks noGrp="1" noChangeArrowheads="1"/>
          </p:cNvSpPr>
          <p:nvPr>
            <p:ph type="title"/>
          </p:nvPr>
        </p:nvSpPr>
        <p:spPr/>
        <p:txBody>
          <a:bodyPr>
            <a:normAutofit/>
          </a:bodyPr>
          <a:lstStyle/>
          <a:p>
            <a:r>
              <a:rPr lang="en-US" altLang="en-US" dirty="0" smtClean="0"/>
              <a:t>Cooking strategies</a:t>
            </a:r>
          </a:p>
        </p:txBody>
      </p:sp>
      <p:pic>
        <p:nvPicPr>
          <p:cNvPr id="12294" name="Picture 7" descr="http://islandlife808.com/wp-content/uploads/2011/02/SlowCookerBookazine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2139">
            <a:off x="5659190" y="778528"/>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http://imagethumbnails.milo.com/030/821/401/trimmed/30821086_35357401_trim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738" y="4202606"/>
            <a:ext cx="180657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78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59395">
                                            <p:txEl>
                                              <p:pRg st="0" end="0"/>
                                            </p:txEl>
                                          </p:spTgt>
                                        </p:tgtEl>
                                        <p:attrNameLst>
                                          <p:attrName>style.opacity</p:attrName>
                                        </p:attrNameLst>
                                      </p:cBhvr>
                                      <p:to>
                                        <p:strVal val="0.25"/>
                                      </p:to>
                                    </p:set>
                                    <p:animEffect filter="image" prLst="opacity: 0.25">
                                      <p:cBhvr rctx="IE">
                                        <p:cTn id="7" dur="indefinite"/>
                                        <p:tgtEl>
                                          <p:spTgt spid="59395">
                                            <p:txEl>
                                              <p:pRg st="0" end="0"/>
                                            </p:txEl>
                                          </p:spTgt>
                                        </p:tgtEl>
                                      </p:cBhvr>
                                    </p:animEffect>
                                  </p:childTnLst>
                                </p:cTn>
                              </p:par>
                              <p:par>
                                <p:cTn id="8" presetID="9" presetClass="emph" presetSubtype="0" grpId="0" nodeType="withEffect">
                                  <p:stCondLst>
                                    <p:cond delay="0"/>
                                  </p:stCondLst>
                                  <p:childTnLst>
                                    <p:set>
                                      <p:cBhvr rctx="PPT">
                                        <p:cTn id="9" dur="indefinite"/>
                                        <p:tgtEl>
                                          <p:spTgt spid="59395">
                                            <p:txEl>
                                              <p:pRg st="1" end="1"/>
                                            </p:txEl>
                                          </p:spTgt>
                                        </p:tgtEl>
                                        <p:attrNameLst>
                                          <p:attrName>style.opacity</p:attrName>
                                        </p:attrNameLst>
                                      </p:cBhvr>
                                      <p:to>
                                        <p:strVal val="0.25"/>
                                      </p:to>
                                    </p:set>
                                    <p:animEffect filter="image" prLst="opacity: 0.25">
                                      <p:cBhvr rctx="IE">
                                        <p:cTn id="10" dur="indefinite"/>
                                        <p:tgtEl>
                                          <p:spTgt spid="59395">
                                            <p:txEl>
                                              <p:pRg st="1" end="1"/>
                                            </p:txEl>
                                          </p:spTgt>
                                        </p:tgtEl>
                                      </p:cBhvr>
                                    </p:animEffect>
                                  </p:childTnLst>
                                </p:cTn>
                              </p:par>
                              <p:par>
                                <p:cTn id="11" presetID="9" presetClass="emph" presetSubtype="0" grpId="0" nodeType="withEffect">
                                  <p:stCondLst>
                                    <p:cond delay="0"/>
                                  </p:stCondLst>
                                  <p:childTnLst>
                                    <p:set>
                                      <p:cBhvr rctx="PPT">
                                        <p:cTn id="12" dur="indefinite"/>
                                        <p:tgtEl>
                                          <p:spTgt spid="59395">
                                            <p:txEl>
                                              <p:pRg st="3" end="3"/>
                                            </p:txEl>
                                          </p:spTgt>
                                        </p:tgtEl>
                                        <p:attrNameLst>
                                          <p:attrName>style.opacity</p:attrName>
                                        </p:attrNameLst>
                                      </p:cBhvr>
                                      <p:to>
                                        <p:strVal val="0.25"/>
                                      </p:to>
                                    </p:set>
                                    <p:animEffect filter="image" prLst="opacity: 0.25">
                                      <p:cBhvr rctx="IE">
                                        <p:cTn id="13" dur="indefinite"/>
                                        <p:tgtEl>
                                          <p:spTgt spid="59395">
                                            <p:txEl>
                                              <p:pRg st="3" end="3"/>
                                            </p:txEl>
                                          </p:spTgt>
                                        </p:tgtEl>
                                      </p:cBhvr>
                                    </p:animEffect>
                                  </p:childTnLst>
                                </p:cTn>
                              </p:par>
                              <p:par>
                                <p:cTn id="14" presetID="9" presetClass="emph" presetSubtype="0" grpId="0" nodeType="withEffect">
                                  <p:stCondLst>
                                    <p:cond delay="0"/>
                                  </p:stCondLst>
                                  <p:childTnLst>
                                    <p:set>
                                      <p:cBhvr rctx="PPT">
                                        <p:cTn id="15" dur="indefinite"/>
                                        <p:tgtEl>
                                          <p:spTgt spid="59395">
                                            <p:txEl>
                                              <p:pRg st="4" end="4"/>
                                            </p:txEl>
                                          </p:spTgt>
                                        </p:tgtEl>
                                        <p:attrNameLst>
                                          <p:attrName>style.opacity</p:attrName>
                                        </p:attrNameLst>
                                      </p:cBhvr>
                                      <p:to>
                                        <p:strVal val="0.25"/>
                                      </p:to>
                                    </p:set>
                                    <p:animEffect filter="image" prLst="opacity: 0.25">
                                      <p:cBhvr rctx="IE">
                                        <p:cTn id="16" dur="indefinite"/>
                                        <p:tgtEl>
                                          <p:spTgt spid="59395">
                                            <p:txEl>
                                              <p:pRg st="4" end="4"/>
                                            </p:txEl>
                                          </p:spTgt>
                                        </p:tgtEl>
                                      </p:cBhvr>
                                    </p:animEffect>
                                  </p:childTnLst>
                                </p:cTn>
                              </p:par>
                              <p:par>
                                <p:cTn id="17" presetID="9" presetClass="emph" presetSubtype="0" grpId="0" nodeType="withEffect">
                                  <p:stCondLst>
                                    <p:cond delay="0"/>
                                  </p:stCondLst>
                                  <p:childTnLst>
                                    <p:set>
                                      <p:cBhvr rctx="PPT">
                                        <p:cTn id="18" dur="indefinite"/>
                                        <p:tgtEl>
                                          <p:spTgt spid="59395">
                                            <p:txEl>
                                              <p:pRg st="5" end="5"/>
                                            </p:txEl>
                                          </p:spTgt>
                                        </p:tgtEl>
                                        <p:attrNameLst>
                                          <p:attrName>style.opacity</p:attrName>
                                        </p:attrNameLst>
                                      </p:cBhvr>
                                      <p:to>
                                        <p:strVal val="0.25"/>
                                      </p:to>
                                    </p:set>
                                    <p:animEffect filter="image" prLst="opacity: 0.25">
                                      <p:cBhvr rctx="IE">
                                        <p:cTn id="19" dur="indefinite"/>
                                        <p:tgtEl>
                                          <p:spTgt spid="59395">
                                            <p:txEl>
                                              <p:pRg st="5" end="5"/>
                                            </p:txEl>
                                          </p:spTgt>
                                        </p:tgtEl>
                                      </p:cBhvr>
                                    </p:animEffect>
                                  </p:childTnLst>
                                </p:cTn>
                              </p:par>
                              <p:par>
                                <p:cTn id="20" presetID="9" presetClass="emph" presetSubtype="0" grpId="0" nodeType="withEffect">
                                  <p:stCondLst>
                                    <p:cond delay="0"/>
                                  </p:stCondLst>
                                  <p:childTnLst>
                                    <p:set>
                                      <p:cBhvr rctx="PPT">
                                        <p:cTn id="21" dur="indefinite"/>
                                        <p:tgtEl>
                                          <p:spTgt spid="59395">
                                            <p:txEl>
                                              <p:pRg st="7" end="7"/>
                                            </p:txEl>
                                          </p:spTgt>
                                        </p:tgtEl>
                                        <p:attrNameLst>
                                          <p:attrName>style.opacity</p:attrName>
                                        </p:attrNameLst>
                                      </p:cBhvr>
                                      <p:to>
                                        <p:strVal val="0.25"/>
                                      </p:to>
                                    </p:set>
                                    <p:animEffect filter="image" prLst="opacity: 0.25">
                                      <p:cBhvr rctx="IE">
                                        <p:cTn id="22" dur="indefinite"/>
                                        <p:tgtEl>
                                          <p:spTgt spid="59395">
                                            <p:txEl>
                                              <p:pRg st="7" end="7"/>
                                            </p:txEl>
                                          </p:spTgt>
                                        </p:tgtEl>
                                      </p:cBhvr>
                                    </p:animEffect>
                                  </p:childTnLst>
                                </p:cTn>
                              </p:par>
                              <p:par>
                                <p:cTn id="23" presetID="9" presetClass="emph" presetSubtype="0" grpId="0" nodeType="withEffect">
                                  <p:stCondLst>
                                    <p:cond delay="0"/>
                                  </p:stCondLst>
                                  <p:childTnLst>
                                    <p:set>
                                      <p:cBhvr rctx="PPT">
                                        <p:cTn id="24" dur="indefinite"/>
                                        <p:tgtEl>
                                          <p:spTgt spid="59395">
                                            <p:txEl>
                                              <p:pRg st="9" end="9"/>
                                            </p:txEl>
                                          </p:spTgt>
                                        </p:tgtEl>
                                        <p:attrNameLst>
                                          <p:attrName>style.opacity</p:attrName>
                                        </p:attrNameLst>
                                      </p:cBhvr>
                                      <p:to>
                                        <p:strVal val="0.25"/>
                                      </p:to>
                                    </p:set>
                                    <p:animEffect filter="image" prLst="opacity: 0.25">
                                      <p:cBhvr rctx="IE">
                                        <p:cTn id="25" dur="indefinite"/>
                                        <p:tgtEl>
                                          <p:spTgt spid="59395">
                                            <p:txEl>
                                              <p:pRg st="9" end="9"/>
                                            </p:txEl>
                                          </p:spTgt>
                                        </p:tgtEl>
                                      </p:cBhvr>
                                    </p:animEffect>
                                  </p:childTnLst>
                                </p:cTn>
                              </p:par>
                              <p:par>
                                <p:cTn id="26" presetID="9" presetClass="emph" presetSubtype="0" grpId="0" nodeType="withEffect">
                                  <p:stCondLst>
                                    <p:cond delay="0"/>
                                  </p:stCondLst>
                                  <p:childTnLst>
                                    <p:set>
                                      <p:cBhvr rctx="PPT">
                                        <p:cTn id="27" dur="indefinite"/>
                                        <p:tgtEl>
                                          <p:spTgt spid="59395">
                                            <p:txEl>
                                              <p:pRg st="11" end="11"/>
                                            </p:txEl>
                                          </p:spTgt>
                                        </p:tgtEl>
                                        <p:attrNameLst>
                                          <p:attrName>style.opacity</p:attrName>
                                        </p:attrNameLst>
                                      </p:cBhvr>
                                      <p:to>
                                        <p:strVal val="0.25"/>
                                      </p:to>
                                    </p:set>
                                    <p:animEffect filter="image" prLst="opacity: 0.25">
                                      <p:cBhvr rctx="IE">
                                        <p:cTn id="28" dur="indefinite"/>
                                        <p:tgtEl>
                                          <p:spTgt spid="59395">
                                            <p:txEl>
                                              <p:pRg st="11" end="11"/>
                                            </p:txEl>
                                          </p:spTgt>
                                        </p:tgtEl>
                                      </p:cBhvr>
                                    </p:animEffect>
                                  </p:childTnLst>
                                </p:cTn>
                              </p:par>
                              <p:par>
                                <p:cTn id="29" presetID="9" presetClass="emph" presetSubtype="0" grpId="0" nodeType="withEffect">
                                  <p:stCondLst>
                                    <p:cond delay="0"/>
                                  </p:stCondLst>
                                  <p:childTnLst>
                                    <p:set>
                                      <p:cBhvr rctx="PPT">
                                        <p:cTn id="30" dur="indefinite"/>
                                        <p:tgtEl>
                                          <p:spTgt spid="59395">
                                            <p:txEl>
                                              <p:pRg st="12" end="12"/>
                                            </p:txEl>
                                          </p:spTgt>
                                        </p:tgtEl>
                                        <p:attrNameLst>
                                          <p:attrName>style.opacity</p:attrName>
                                        </p:attrNameLst>
                                      </p:cBhvr>
                                      <p:to>
                                        <p:strVal val="0.25"/>
                                      </p:to>
                                    </p:set>
                                    <p:animEffect filter="image" prLst="opacity: 0.25">
                                      <p:cBhvr rctx="IE">
                                        <p:cTn id="31" dur="indefinite"/>
                                        <p:tgtEl>
                                          <p:spTgt spid="59395">
                                            <p:txEl>
                                              <p:pRg st="12" end="12"/>
                                            </p:txEl>
                                          </p:spTgt>
                                        </p:tgtEl>
                                      </p:cBhvr>
                                    </p:animEffect>
                                  </p:childTnLst>
                                </p:cTn>
                              </p:par>
                              <p:par>
                                <p:cTn id="32" presetID="9" presetClass="emph" presetSubtype="0" grpId="0" nodeType="withEffect">
                                  <p:stCondLst>
                                    <p:cond delay="0"/>
                                  </p:stCondLst>
                                  <p:childTnLst>
                                    <p:set>
                                      <p:cBhvr rctx="PPT">
                                        <p:cTn id="33" dur="indefinite"/>
                                        <p:tgtEl>
                                          <p:spTgt spid="59395">
                                            <p:txEl>
                                              <p:pRg st="14" end="14"/>
                                            </p:txEl>
                                          </p:spTgt>
                                        </p:tgtEl>
                                        <p:attrNameLst>
                                          <p:attrName>style.opacity</p:attrName>
                                        </p:attrNameLst>
                                      </p:cBhvr>
                                      <p:to>
                                        <p:strVal val="0.25"/>
                                      </p:to>
                                    </p:set>
                                    <p:animEffect filter="image" prLst="opacity: 0.25">
                                      <p:cBhvr rctx="IE">
                                        <p:cTn id="34" dur="indefinite"/>
                                        <p:tgtEl>
                                          <p:spTgt spid="59395">
                                            <p:txEl>
                                              <p:pRg st="14" end="1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59395">
                                            <p:txEl>
                                              <p:pRg st="0" end="0"/>
                                            </p:txEl>
                                          </p:spTgt>
                                        </p:tgtEl>
                                        <p:attrNameLst>
                                          <p:attrName>style.opacity</p:attrName>
                                        </p:attrNameLst>
                                      </p:cBhvr>
                                      <p:to>
                                        <p:strVal val="1.0"/>
                                      </p:to>
                                    </p:set>
                                    <p:animEffect filter="image" prLst="opacity: 1.0">
                                      <p:cBhvr rctx="IE">
                                        <p:cTn id="39" dur="indefinite"/>
                                        <p:tgtEl>
                                          <p:spTgt spid="59395">
                                            <p:txEl>
                                              <p:pRg st="0" end="0"/>
                                            </p:txEl>
                                          </p:spTgt>
                                        </p:tgtEl>
                                      </p:cBhvr>
                                    </p:animEffect>
                                  </p:childTnLst>
                                </p:cTn>
                              </p:par>
                              <p:par>
                                <p:cTn id="40" presetID="9" presetClass="emph" presetSubtype="0" grpId="1" nodeType="withEffect">
                                  <p:stCondLst>
                                    <p:cond delay="0"/>
                                  </p:stCondLst>
                                  <p:endCondLst>
                                    <p:cond evt="onNext" delay="0">
                                      <p:tgtEl>
                                        <p:sldTgt/>
                                      </p:tgtEl>
                                    </p:cond>
                                  </p:endCondLst>
                                  <p:childTnLst>
                                    <p:set>
                                      <p:cBhvr rctx="PPT">
                                        <p:cTn id="41" dur="indefinite"/>
                                        <p:tgtEl>
                                          <p:spTgt spid="59395">
                                            <p:txEl>
                                              <p:pRg st="1" end="1"/>
                                            </p:txEl>
                                          </p:spTgt>
                                        </p:tgtEl>
                                        <p:attrNameLst>
                                          <p:attrName>style.opacity</p:attrName>
                                        </p:attrNameLst>
                                      </p:cBhvr>
                                      <p:to>
                                        <p:strVal val="1.0"/>
                                      </p:to>
                                    </p:set>
                                    <p:animEffect filter="image" prLst="opacity: 1.0">
                                      <p:cBhvr rctx="IE">
                                        <p:cTn id="42" dur="indefinite"/>
                                        <p:tgtEl>
                                          <p:spTgt spid="5939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endCondLst>
                                    <p:cond evt="onNext" delay="0">
                                      <p:tgtEl>
                                        <p:sldTgt/>
                                      </p:tgtEl>
                                    </p:cond>
                                  </p:endCondLst>
                                  <p:childTnLst>
                                    <p:set>
                                      <p:cBhvr rctx="PPT">
                                        <p:cTn id="46" dur="indefinite"/>
                                        <p:tgtEl>
                                          <p:spTgt spid="59395">
                                            <p:txEl>
                                              <p:pRg st="3" end="3"/>
                                            </p:txEl>
                                          </p:spTgt>
                                        </p:tgtEl>
                                        <p:attrNameLst>
                                          <p:attrName>style.opacity</p:attrName>
                                        </p:attrNameLst>
                                      </p:cBhvr>
                                      <p:to>
                                        <p:strVal val="1.0"/>
                                      </p:to>
                                    </p:set>
                                    <p:animEffect filter="image" prLst="opacity: 1.0">
                                      <p:cBhvr rctx="IE">
                                        <p:cTn id="47" dur="indefinite"/>
                                        <p:tgtEl>
                                          <p:spTgt spid="59395">
                                            <p:txEl>
                                              <p:pRg st="3" end="3"/>
                                            </p:txEl>
                                          </p:spTgt>
                                        </p:tgtEl>
                                      </p:cBhvr>
                                    </p:animEffect>
                                  </p:childTnLst>
                                </p:cTn>
                              </p:par>
                              <p:par>
                                <p:cTn id="48" presetID="9" presetClass="emph" presetSubtype="0" grpId="1" nodeType="withEffect">
                                  <p:stCondLst>
                                    <p:cond delay="0"/>
                                  </p:stCondLst>
                                  <p:endCondLst>
                                    <p:cond evt="onNext" delay="0">
                                      <p:tgtEl>
                                        <p:sldTgt/>
                                      </p:tgtEl>
                                    </p:cond>
                                  </p:endCondLst>
                                  <p:childTnLst>
                                    <p:set>
                                      <p:cBhvr rctx="PPT">
                                        <p:cTn id="49" dur="indefinite"/>
                                        <p:tgtEl>
                                          <p:spTgt spid="59395">
                                            <p:txEl>
                                              <p:pRg st="4" end="4"/>
                                            </p:txEl>
                                          </p:spTgt>
                                        </p:tgtEl>
                                        <p:attrNameLst>
                                          <p:attrName>style.opacity</p:attrName>
                                        </p:attrNameLst>
                                      </p:cBhvr>
                                      <p:to>
                                        <p:strVal val="1.0"/>
                                      </p:to>
                                    </p:set>
                                    <p:animEffect filter="image" prLst="opacity: 1.0">
                                      <p:cBhvr rctx="IE">
                                        <p:cTn id="50" dur="indefinite"/>
                                        <p:tgtEl>
                                          <p:spTgt spid="59395">
                                            <p:txEl>
                                              <p:pRg st="4" end="4"/>
                                            </p:txEl>
                                          </p:spTgt>
                                        </p:tgtEl>
                                      </p:cBhvr>
                                    </p:animEffect>
                                  </p:childTnLst>
                                </p:cTn>
                              </p:par>
                              <p:par>
                                <p:cTn id="51" presetID="9" presetClass="emph" presetSubtype="0" grpId="1" nodeType="withEffect">
                                  <p:stCondLst>
                                    <p:cond delay="0"/>
                                  </p:stCondLst>
                                  <p:endCondLst>
                                    <p:cond evt="onNext" delay="0">
                                      <p:tgtEl>
                                        <p:sldTgt/>
                                      </p:tgtEl>
                                    </p:cond>
                                  </p:endCondLst>
                                  <p:childTnLst>
                                    <p:set>
                                      <p:cBhvr rctx="PPT">
                                        <p:cTn id="52" dur="indefinite"/>
                                        <p:tgtEl>
                                          <p:spTgt spid="59395">
                                            <p:txEl>
                                              <p:pRg st="5" end="5"/>
                                            </p:txEl>
                                          </p:spTgt>
                                        </p:tgtEl>
                                        <p:attrNameLst>
                                          <p:attrName>style.opacity</p:attrName>
                                        </p:attrNameLst>
                                      </p:cBhvr>
                                      <p:to>
                                        <p:strVal val="1.0"/>
                                      </p:to>
                                    </p:set>
                                    <p:animEffect filter="image" prLst="opacity: 1.0">
                                      <p:cBhvr rctx="IE">
                                        <p:cTn id="53" dur="indefinite"/>
                                        <p:tgtEl>
                                          <p:spTgt spid="5939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grpId="1" nodeType="clickEffect">
                                  <p:stCondLst>
                                    <p:cond delay="0"/>
                                  </p:stCondLst>
                                  <p:endCondLst>
                                    <p:cond evt="onNext" delay="0">
                                      <p:tgtEl>
                                        <p:sldTgt/>
                                      </p:tgtEl>
                                    </p:cond>
                                  </p:endCondLst>
                                  <p:childTnLst>
                                    <p:set>
                                      <p:cBhvr rctx="PPT">
                                        <p:cTn id="57" dur="indefinite"/>
                                        <p:tgtEl>
                                          <p:spTgt spid="59395">
                                            <p:txEl>
                                              <p:pRg st="7" end="7"/>
                                            </p:txEl>
                                          </p:spTgt>
                                        </p:tgtEl>
                                        <p:attrNameLst>
                                          <p:attrName>style.opacity</p:attrName>
                                        </p:attrNameLst>
                                      </p:cBhvr>
                                      <p:to>
                                        <p:strVal val="1.0"/>
                                      </p:to>
                                    </p:set>
                                    <p:animEffect filter="image" prLst="opacity: 1.0">
                                      <p:cBhvr rctx="IE">
                                        <p:cTn id="58" dur="indefinite"/>
                                        <p:tgtEl>
                                          <p:spTgt spid="5939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grpId="1" nodeType="clickEffect">
                                  <p:stCondLst>
                                    <p:cond delay="0"/>
                                  </p:stCondLst>
                                  <p:endCondLst>
                                    <p:cond evt="onNext" delay="0">
                                      <p:tgtEl>
                                        <p:sldTgt/>
                                      </p:tgtEl>
                                    </p:cond>
                                  </p:endCondLst>
                                  <p:childTnLst>
                                    <p:set>
                                      <p:cBhvr rctx="PPT">
                                        <p:cTn id="62" dur="indefinite"/>
                                        <p:tgtEl>
                                          <p:spTgt spid="59395">
                                            <p:txEl>
                                              <p:pRg st="9" end="9"/>
                                            </p:txEl>
                                          </p:spTgt>
                                        </p:tgtEl>
                                        <p:attrNameLst>
                                          <p:attrName>style.opacity</p:attrName>
                                        </p:attrNameLst>
                                      </p:cBhvr>
                                      <p:to>
                                        <p:strVal val="1.0"/>
                                      </p:to>
                                    </p:set>
                                    <p:animEffect filter="image" prLst="opacity: 1.0">
                                      <p:cBhvr rctx="IE">
                                        <p:cTn id="63" dur="indefinite"/>
                                        <p:tgtEl>
                                          <p:spTgt spid="59395">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grpId="1" nodeType="clickEffect">
                                  <p:stCondLst>
                                    <p:cond delay="0"/>
                                  </p:stCondLst>
                                  <p:endCondLst>
                                    <p:cond evt="onNext" delay="0">
                                      <p:tgtEl>
                                        <p:sldTgt/>
                                      </p:tgtEl>
                                    </p:cond>
                                  </p:endCondLst>
                                  <p:childTnLst>
                                    <p:set>
                                      <p:cBhvr rctx="PPT">
                                        <p:cTn id="67" dur="indefinite"/>
                                        <p:tgtEl>
                                          <p:spTgt spid="59395">
                                            <p:txEl>
                                              <p:pRg st="11" end="11"/>
                                            </p:txEl>
                                          </p:spTgt>
                                        </p:tgtEl>
                                        <p:attrNameLst>
                                          <p:attrName>style.opacity</p:attrName>
                                        </p:attrNameLst>
                                      </p:cBhvr>
                                      <p:to>
                                        <p:strVal val="1.0"/>
                                      </p:to>
                                    </p:set>
                                    <p:animEffect filter="image" prLst="opacity: 1.0">
                                      <p:cBhvr rctx="IE">
                                        <p:cTn id="68" dur="indefinite"/>
                                        <p:tgtEl>
                                          <p:spTgt spid="59395">
                                            <p:txEl>
                                              <p:pRg st="11" end="11"/>
                                            </p:txEl>
                                          </p:spTgt>
                                        </p:tgtEl>
                                      </p:cBhvr>
                                    </p:animEffect>
                                  </p:childTnLst>
                                </p:cTn>
                              </p:par>
                              <p:par>
                                <p:cTn id="69" presetID="9" presetClass="emph" presetSubtype="0" grpId="1" nodeType="withEffect">
                                  <p:stCondLst>
                                    <p:cond delay="0"/>
                                  </p:stCondLst>
                                  <p:endCondLst>
                                    <p:cond evt="onNext" delay="0">
                                      <p:tgtEl>
                                        <p:sldTgt/>
                                      </p:tgtEl>
                                    </p:cond>
                                  </p:endCondLst>
                                  <p:childTnLst>
                                    <p:set>
                                      <p:cBhvr rctx="PPT">
                                        <p:cTn id="70" dur="indefinite"/>
                                        <p:tgtEl>
                                          <p:spTgt spid="59395">
                                            <p:txEl>
                                              <p:pRg st="12" end="12"/>
                                            </p:txEl>
                                          </p:spTgt>
                                        </p:tgtEl>
                                        <p:attrNameLst>
                                          <p:attrName>style.opacity</p:attrName>
                                        </p:attrNameLst>
                                      </p:cBhvr>
                                      <p:to>
                                        <p:strVal val="1.0"/>
                                      </p:to>
                                    </p:set>
                                    <p:animEffect filter="image" prLst="opacity: 1.0">
                                      <p:cBhvr rctx="IE">
                                        <p:cTn id="71" dur="indefinite"/>
                                        <p:tgtEl>
                                          <p:spTgt spid="59395">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grpId="1" nodeType="clickEffect">
                                  <p:stCondLst>
                                    <p:cond delay="0"/>
                                  </p:stCondLst>
                                  <p:endCondLst>
                                    <p:cond evt="onNext" delay="0">
                                      <p:tgtEl>
                                        <p:sldTgt/>
                                      </p:tgtEl>
                                    </p:cond>
                                  </p:endCondLst>
                                  <p:childTnLst>
                                    <p:set>
                                      <p:cBhvr rctx="PPT">
                                        <p:cTn id="75" dur="indefinite"/>
                                        <p:tgtEl>
                                          <p:spTgt spid="59395">
                                            <p:txEl>
                                              <p:pRg st="14" end="14"/>
                                            </p:txEl>
                                          </p:spTgt>
                                        </p:tgtEl>
                                        <p:attrNameLst>
                                          <p:attrName>style.opacity</p:attrName>
                                        </p:attrNameLst>
                                      </p:cBhvr>
                                      <p:to>
                                        <p:strVal val="1.0"/>
                                      </p:to>
                                    </p:set>
                                    <p:animEffect filter="image" prLst="opacity: 1.0">
                                      <p:cBhvr rctx="IE">
                                        <p:cTn id="76" dur="indefinite"/>
                                        <p:tgtEl>
                                          <p:spTgt spid="5939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allAtOnce"/>
      <p:bldP spid="59395" grpI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481328"/>
            <a:ext cx="6019800" cy="4525963"/>
          </a:xfrm>
        </p:spPr>
        <p:txBody>
          <a:bodyPr/>
          <a:lstStyle/>
          <a:p>
            <a:r>
              <a:rPr lang="en-US" altLang="en-US" dirty="0" smtClean="0"/>
              <a:t>Store in refrigerator – right after cooking</a:t>
            </a:r>
          </a:p>
          <a:p>
            <a:pPr lvl="1"/>
            <a:r>
              <a:rPr lang="en-US" altLang="en-US" dirty="0" smtClean="0"/>
              <a:t>Within 2 hours</a:t>
            </a:r>
          </a:p>
          <a:p>
            <a:endParaRPr lang="en-US" altLang="en-US" dirty="0" smtClean="0"/>
          </a:p>
          <a:p>
            <a:r>
              <a:rPr lang="en-US" altLang="en-US" dirty="0" smtClean="0"/>
              <a:t>Reheat in cooker – NO</a:t>
            </a:r>
          </a:p>
          <a:p>
            <a:pPr lvl="1"/>
            <a:r>
              <a:rPr lang="en-US" altLang="en-US" dirty="0" smtClean="0"/>
              <a:t>Heat to internal temperature of 165°F in the oven or on stovetop</a:t>
            </a:r>
          </a:p>
          <a:p>
            <a:pPr lvl="1"/>
            <a:r>
              <a:rPr lang="en-US" altLang="en-US" dirty="0" smtClean="0"/>
              <a:t>Can use slow cookers to keep food warm</a:t>
            </a:r>
            <a:br>
              <a:rPr lang="en-US" altLang="en-US" dirty="0" smtClean="0"/>
            </a:br>
            <a:endParaRPr lang="en-US" altLang="en-US" dirty="0" smtClean="0"/>
          </a:p>
          <a:p>
            <a:r>
              <a:rPr lang="en-US" altLang="en-US" dirty="0" smtClean="0"/>
              <a:t>Serve in cooker, if desired </a:t>
            </a:r>
          </a:p>
        </p:txBody>
      </p:sp>
      <p:sp>
        <p:nvSpPr>
          <p:cNvPr id="16388" name="Slide Number Placeholder 4"/>
          <p:cNvSpPr>
            <a:spLocks noGrp="1"/>
          </p:cNvSpPr>
          <p:nvPr>
            <p:ph type="sldNum"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fld id="{3258FE39-1D91-4678-B5AB-7EFF526E6AD0}" type="slidenum">
              <a:rPr lang="en-US" altLang="en-US" smtClean="0"/>
              <a:pPr/>
              <a:t>25</a:t>
            </a:fld>
            <a:endParaRPr lang="en-US" altLang="en-US" smtClean="0"/>
          </a:p>
        </p:txBody>
      </p:sp>
      <p:sp>
        <p:nvSpPr>
          <p:cNvPr id="37890" name="Rectangle 2"/>
          <p:cNvSpPr>
            <a:spLocks noGrp="1" noChangeArrowheads="1"/>
          </p:cNvSpPr>
          <p:nvPr>
            <p:ph type="title"/>
          </p:nvPr>
        </p:nvSpPr>
        <p:spPr/>
        <p:txBody>
          <a:bodyPr/>
          <a:lstStyle/>
          <a:p>
            <a:r>
              <a:rPr lang="en-US" altLang="en-US" smtClean="0"/>
              <a:t>Leftovers</a:t>
            </a:r>
          </a:p>
        </p:txBody>
      </p:sp>
      <p:pic>
        <p:nvPicPr>
          <p:cNvPr id="16389" name="Picture 5" descr="http://ts1.mm.bing.net/th?id=H.4578904225087656&amp;pid=1.7&amp;w=191&amp;h=145&amp;c=7&amp;rs=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224" y="2049653"/>
            <a:ext cx="2667875" cy="305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53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ssolve">
                                      <p:cBhvr>
                                        <p:cTn id="12" dur="500"/>
                                        <p:tgtEl>
                                          <p:spTgt spid="3789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dissolve">
                                      <p:cBhvr>
                                        <p:cTn id="15" dur="500"/>
                                        <p:tgtEl>
                                          <p:spTgt spid="3789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7891">
                                            <p:txEl>
                                              <p:pRg st="3" end="3"/>
                                            </p:txEl>
                                          </p:spTgt>
                                        </p:tgtEl>
                                        <p:attrNameLst>
                                          <p:attrName>style.visibility</p:attrName>
                                        </p:attrNameLst>
                                      </p:cBhvr>
                                      <p:to>
                                        <p:strVal val="visible"/>
                                      </p:to>
                                    </p:set>
                                    <p:animEffect transition="in" filter="dissolve">
                                      <p:cBhvr>
                                        <p:cTn id="20" dur="500"/>
                                        <p:tgtEl>
                                          <p:spTgt spid="3789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dissolve">
                                      <p:cBhvr>
                                        <p:cTn id="23" dur="500"/>
                                        <p:tgtEl>
                                          <p:spTgt spid="3789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7891">
                                            <p:txEl>
                                              <p:pRg st="5" end="5"/>
                                            </p:txEl>
                                          </p:spTgt>
                                        </p:tgtEl>
                                        <p:attrNameLst>
                                          <p:attrName>style.visibility</p:attrName>
                                        </p:attrNameLst>
                                      </p:cBhvr>
                                      <p:to>
                                        <p:strVal val="visible"/>
                                      </p:to>
                                    </p:set>
                                    <p:animEffect transition="in" filter="dissolve">
                                      <p:cBhvr>
                                        <p:cTn id="26" dur="500"/>
                                        <p:tgtEl>
                                          <p:spTgt spid="3789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Effect transition="in" filter="dissolve">
                                      <p:cBhvr>
                                        <p:cTn id="31"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Read the manual that came with your appliance – get to know YOUR slow cooker</a:t>
            </a:r>
          </a:p>
          <a:p>
            <a:endParaRPr lang="en-US" dirty="0" smtClean="0"/>
          </a:p>
          <a:p>
            <a:r>
              <a:rPr lang="en-US" dirty="0" smtClean="0"/>
              <a:t>Food Safety</a:t>
            </a:r>
          </a:p>
          <a:p>
            <a:pPr lvl="1"/>
            <a:r>
              <a:rPr lang="en-US" dirty="0" smtClean="0"/>
              <a:t>Caution: remove food within 2 hours or use the warming feature, if available</a:t>
            </a:r>
          </a:p>
          <a:p>
            <a:pPr lvl="1"/>
            <a:r>
              <a:rPr lang="en-US" dirty="0" smtClean="0"/>
              <a:t>Thaw meats before adding </a:t>
            </a:r>
          </a:p>
          <a:p>
            <a:pPr lvl="1"/>
            <a:r>
              <a:rPr lang="en-US" dirty="0" smtClean="0"/>
              <a:t>Seek tested recipes</a:t>
            </a:r>
          </a:p>
          <a:p>
            <a:pPr lvl="1"/>
            <a:r>
              <a:rPr lang="en-US" dirty="0" smtClean="0"/>
              <a:t>Take notes: successes and failures  </a:t>
            </a:r>
          </a:p>
          <a:p>
            <a:pPr lvl="1"/>
            <a:r>
              <a:rPr lang="en-US" dirty="0" smtClean="0"/>
              <a:t>Do not over-fill</a:t>
            </a:r>
          </a:p>
          <a:p>
            <a:endParaRPr lang="en-US" dirty="0" smtClean="0"/>
          </a:p>
          <a:p>
            <a:r>
              <a:rPr lang="en-US" dirty="0" smtClean="0"/>
              <a:t>Enjoy using your slow cooker year round</a:t>
            </a:r>
          </a:p>
          <a:p>
            <a:pPr lvl="1"/>
            <a:endParaRPr lang="en-US" dirty="0"/>
          </a:p>
        </p:txBody>
      </p:sp>
      <p:sp>
        <p:nvSpPr>
          <p:cNvPr id="4" name="Title 3"/>
          <p:cNvSpPr>
            <a:spLocks noGrp="1"/>
          </p:cNvSpPr>
          <p:nvPr>
            <p:ph type="title"/>
          </p:nvPr>
        </p:nvSpPr>
        <p:spPr/>
        <p:txBody>
          <a:bodyPr/>
          <a:lstStyle/>
          <a:p>
            <a:r>
              <a:rPr lang="en-US" smtClean="0"/>
              <a:t>Summary</a:t>
            </a:r>
            <a:endParaRPr lang="en-US" dirty="0"/>
          </a:p>
        </p:txBody>
      </p:sp>
    </p:spTree>
    <p:extLst>
      <p:ext uri="{BB962C8B-B14F-4D97-AF65-F5344CB8AC3E}">
        <p14:creationId xmlns:p14="http://schemas.microsoft.com/office/powerpoint/2010/main" val="395419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endParaRPr lang="en-US" dirty="0" smtClean="0"/>
          </a:p>
          <a:p>
            <a:r>
              <a:rPr lang="en-US" dirty="0" smtClean="0"/>
              <a:t>Cook’s Illustrated Website: Slow Cookers (Equipment testing) October 2014 </a:t>
            </a:r>
            <a:r>
              <a:rPr lang="en-US" dirty="0" smtClean="0">
                <a:hlinkClick r:id="rId3"/>
              </a:rPr>
              <a:t>https://www.cooksillustrated.com/equipment_reviews/1552-slow-cookers</a:t>
            </a:r>
            <a:endParaRPr lang="en-US" dirty="0" smtClean="0"/>
          </a:p>
          <a:p>
            <a:endParaRPr lang="en-US" dirty="0" smtClean="0"/>
          </a:p>
          <a:p>
            <a:r>
              <a:rPr lang="en-US" dirty="0" smtClean="0"/>
              <a:t>Peterson-</a:t>
            </a:r>
            <a:r>
              <a:rPr lang="en-US" dirty="0" err="1" smtClean="0"/>
              <a:t>Vangsness</a:t>
            </a:r>
            <a:r>
              <a:rPr lang="en-US" dirty="0" smtClean="0"/>
              <a:t>, </a:t>
            </a:r>
            <a:r>
              <a:rPr lang="en-US" dirty="0" err="1" smtClean="0"/>
              <a:t>Glenyce</a:t>
            </a:r>
            <a:r>
              <a:rPr lang="en-US" dirty="0" smtClean="0"/>
              <a:t>. Slow Cooker Food Safety Fact Sheet University of Minnesota Extension 2013</a:t>
            </a:r>
          </a:p>
          <a:p>
            <a:endParaRPr lang="en-US" dirty="0" smtClean="0"/>
          </a:p>
          <a:p>
            <a:r>
              <a:rPr lang="en-US" dirty="0" smtClean="0"/>
              <a:t>Slow Cookers and Food Safety, February 2012 </a:t>
            </a:r>
            <a:r>
              <a:rPr lang="en-US" dirty="0" smtClean="0">
                <a:hlinkClick r:id="rId4"/>
              </a:rPr>
              <a:t>http://www.fsis.usda.gov/wps/portal/fsis/topics/food-safety-education/get-answers/foodsafety-fact-sheets/appliances-and-thermometers/slow-cookers-and-food-safety/ct_index</a:t>
            </a:r>
            <a:r>
              <a:rPr lang="en-US" dirty="0" smtClean="0"/>
              <a:t/>
            </a:r>
            <a:br>
              <a:rPr lang="en-US" dirty="0" smtClean="0"/>
            </a:br>
            <a:endParaRPr lang="en-US" dirty="0" smtClean="0"/>
          </a:p>
          <a:p>
            <a:endParaRPr lang="en-US" dirty="0" smtClean="0"/>
          </a:p>
          <a:p>
            <a:r>
              <a:rPr lang="en-US" dirty="0" smtClean="0"/>
              <a:t>University of Nebraska-Lincoln - Now Serving: Slow Cooker Meals: </a:t>
            </a:r>
            <a:r>
              <a:rPr lang="en-US" dirty="0" smtClean="0">
                <a:hlinkClick r:id="rId5"/>
              </a:rPr>
              <a:t>http://food.unl.edu/free-slow-cooker-meals-powerpoint-includes-recipe-handout</a:t>
            </a:r>
            <a:r>
              <a:rPr lang="en-US" dirty="0" smtClean="0"/>
              <a:t/>
            </a:r>
            <a:br>
              <a:rPr lang="en-US" dirty="0" smtClean="0"/>
            </a:br>
            <a:endParaRPr lang="en-US" dirty="0" smtClean="0"/>
          </a:p>
          <a:p>
            <a:r>
              <a:rPr lang="en-US" dirty="0" smtClean="0"/>
              <a:t>USDA Food Safety and Inspection Service http://www.fsis.usda.gov </a:t>
            </a:r>
            <a:endParaRPr lang="en-US" dirty="0"/>
          </a:p>
          <a:p>
            <a:pPr lvl="1"/>
            <a:r>
              <a:rPr lang="en-US" dirty="0" smtClean="0"/>
              <a:t>Call the USDA Meat and Poultry Hotline at 1-888-674-6854, Monday through Friday, 10:00 am-4:00 pm, EST. </a:t>
            </a:r>
            <a:br>
              <a:rPr lang="en-US" dirty="0" smtClean="0"/>
            </a:br>
            <a:endParaRPr lang="en-US" dirty="0" smtClean="0"/>
          </a:p>
          <a:p>
            <a:endParaRPr lang="en-US" dirty="0" smtClean="0"/>
          </a:p>
          <a:p>
            <a:pPr marL="109728" indent="0" algn="r">
              <a:buNone/>
            </a:pPr>
            <a:r>
              <a:rPr lang="en-US" dirty="0" smtClean="0"/>
              <a:t>Updated by Drusilla Banks, MS, Extension Educator, Nutrition and Wellness January 2016</a:t>
            </a:r>
            <a:endParaRPr lang="en-US" dirty="0"/>
          </a:p>
        </p:txBody>
      </p:sp>
      <p:sp>
        <p:nvSpPr>
          <p:cNvPr id="3" name="Title 2"/>
          <p:cNvSpPr>
            <a:spLocks noGrp="1"/>
          </p:cNvSpPr>
          <p:nvPr>
            <p:ph type="title"/>
          </p:nvPr>
        </p:nvSpPr>
        <p:spPr/>
        <p:txBody>
          <a:bodyPr/>
          <a:lstStyle/>
          <a:p>
            <a:r>
              <a:rPr lang="en-US" smtClean="0"/>
              <a:t>References</a:t>
            </a:r>
            <a:endParaRPr lang="en-US" dirty="0"/>
          </a:p>
        </p:txBody>
      </p:sp>
    </p:spTree>
    <p:extLst>
      <p:ext uri="{BB962C8B-B14F-4D97-AF65-F5344CB8AC3E}">
        <p14:creationId xmlns:p14="http://schemas.microsoft.com/office/powerpoint/2010/main" val="1123000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normAutofit fontScale="92500" lnSpcReduction="10000"/>
          </a:bodyPr>
          <a:lstStyle/>
          <a:p>
            <a:r>
              <a:rPr lang="en-US" altLang="en-US" dirty="0" smtClean="0"/>
              <a:t>Soups and stews</a:t>
            </a:r>
          </a:p>
          <a:p>
            <a:endParaRPr lang="en-US" altLang="en-US" dirty="0" smtClean="0"/>
          </a:p>
          <a:p>
            <a:r>
              <a:rPr lang="en-US" altLang="en-US" dirty="0" smtClean="0"/>
              <a:t>Less tender meats</a:t>
            </a:r>
          </a:p>
          <a:p>
            <a:endParaRPr lang="en-US" altLang="en-US" dirty="0" smtClean="0"/>
          </a:p>
          <a:p>
            <a:r>
              <a:rPr lang="en-US" altLang="en-US" dirty="0" smtClean="0"/>
              <a:t>As a rice cooker</a:t>
            </a:r>
          </a:p>
          <a:p>
            <a:endParaRPr lang="en-US" altLang="en-US" dirty="0" smtClean="0"/>
          </a:p>
          <a:p>
            <a:r>
              <a:rPr lang="en-US" altLang="en-US" dirty="0" smtClean="0"/>
              <a:t>As a fondue pot</a:t>
            </a:r>
          </a:p>
          <a:p>
            <a:endParaRPr lang="en-US" altLang="en-US" dirty="0" smtClean="0"/>
          </a:p>
          <a:p>
            <a:r>
              <a:rPr lang="en-US" altLang="en-US" dirty="0" smtClean="0"/>
              <a:t>Hot beverages</a:t>
            </a:r>
          </a:p>
          <a:p>
            <a:endParaRPr lang="en-US" altLang="en-US" dirty="0" smtClean="0"/>
          </a:p>
          <a:p>
            <a:r>
              <a:rPr lang="en-US" altLang="en-US" dirty="0" smtClean="0"/>
              <a:t>Hot holding at home</a:t>
            </a:r>
          </a:p>
          <a:p>
            <a:endParaRPr lang="en-US" altLang="en-US" dirty="0" smtClean="0"/>
          </a:p>
          <a:p>
            <a:endParaRPr lang="en-US" altLang="en-US" dirty="0" smtClean="0"/>
          </a:p>
          <a:p>
            <a:endParaRPr lang="en-US" altLang="en-US" dirty="0" smtClean="0"/>
          </a:p>
        </p:txBody>
      </p:sp>
      <p:sp>
        <p:nvSpPr>
          <p:cNvPr id="10242" name="Rectangle 2"/>
          <p:cNvSpPr>
            <a:spLocks noGrp="1" noChangeArrowheads="1"/>
          </p:cNvSpPr>
          <p:nvPr>
            <p:ph type="title"/>
          </p:nvPr>
        </p:nvSpPr>
        <p:spPr/>
        <p:txBody>
          <a:bodyPr/>
          <a:lstStyle/>
          <a:p>
            <a:r>
              <a:rPr lang="en-US" altLang="en-US" dirty="0" smtClean="0"/>
              <a:t>Favorite uses</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658" y="4000500"/>
            <a:ext cx="34321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057" y="286865"/>
            <a:ext cx="2365375" cy="34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467446" y="6070981"/>
            <a:ext cx="567655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en-US" sz="2400" dirty="0" smtClean="0"/>
              <a:t>Discussion:  What are your favorites?</a:t>
            </a:r>
            <a:endParaRPr lang="en-US" altLang="en-US" sz="2400" dirty="0"/>
          </a:p>
        </p:txBody>
      </p:sp>
    </p:spTree>
    <p:extLst>
      <p:ext uri="{BB962C8B-B14F-4D97-AF65-F5344CB8AC3E}">
        <p14:creationId xmlns:p14="http://schemas.microsoft.com/office/powerpoint/2010/main" val="1262977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normAutofit fontScale="70000" lnSpcReduction="20000"/>
          </a:bodyPr>
          <a:lstStyle/>
          <a:p>
            <a:r>
              <a:rPr lang="en-US" altLang="en-US" dirty="0" smtClean="0"/>
              <a:t>Cleans up easily, environmentally friendly</a:t>
            </a:r>
          </a:p>
          <a:p>
            <a:pPr lvl="1"/>
            <a:r>
              <a:rPr lang="en-US" altLang="en-US" dirty="0" smtClean="0"/>
              <a:t>Uses less energy &amp; less heat escapes</a:t>
            </a:r>
          </a:p>
          <a:p>
            <a:pPr lvl="1"/>
            <a:r>
              <a:rPr lang="en-US" altLang="en-US" dirty="0" smtClean="0"/>
              <a:t>Slow cooker liners</a:t>
            </a:r>
          </a:p>
          <a:p>
            <a:endParaRPr lang="en-US" altLang="en-US" dirty="0" smtClean="0"/>
          </a:p>
          <a:p>
            <a:r>
              <a:rPr lang="en-US" altLang="en-US" dirty="0" smtClean="0"/>
              <a:t>Long, slow cooking method</a:t>
            </a:r>
          </a:p>
          <a:p>
            <a:pPr lvl="1"/>
            <a:r>
              <a:rPr lang="en-US" altLang="en-US" dirty="0" smtClean="0"/>
              <a:t>Requires less attention</a:t>
            </a:r>
          </a:p>
          <a:p>
            <a:pPr lvl="1"/>
            <a:r>
              <a:rPr lang="en-US" altLang="en-US" dirty="0"/>
              <a:t>H</a:t>
            </a:r>
            <a:r>
              <a:rPr lang="en-US" altLang="en-US" dirty="0" smtClean="0"/>
              <a:t>ealthier – do not need to add fat to prevent sticking</a:t>
            </a:r>
          </a:p>
          <a:p>
            <a:endParaRPr lang="en-US" altLang="en-US" dirty="0" smtClean="0"/>
          </a:p>
          <a:p>
            <a:r>
              <a:rPr lang="en-US" altLang="en-US" dirty="0" smtClean="0"/>
              <a:t>Money saving food </a:t>
            </a:r>
          </a:p>
          <a:p>
            <a:pPr lvl="1"/>
            <a:r>
              <a:rPr lang="en-US" altLang="en-US" dirty="0" smtClean="0"/>
              <a:t>Can make cheaper, tougher cuts of meat tender</a:t>
            </a:r>
          </a:p>
          <a:p>
            <a:endParaRPr lang="en-US" altLang="en-US" dirty="0" smtClean="0"/>
          </a:p>
          <a:p>
            <a:r>
              <a:rPr lang="en-US" altLang="en-US" dirty="0" smtClean="0"/>
              <a:t>Produce less heat in kitchen</a:t>
            </a:r>
          </a:p>
          <a:p>
            <a:pPr lvl="1"/>
            <a:r>
              <a:rPr lang="en-US" altLang="en-US" dirty="0" smtClean="0"/>
              <a:t>Good for year round cooking</a:t>
            </a:r>
          </a:p>
          <a:p>
            <a:endParaRPr lang="en-US" altLang="en-US" dirty="0" smtClean="0"/>
          </a:p>
          <a:p>
            <a:r>
              <a:rPr lang="en-US" altLang="en-US" dirty="0" smtClean="0"/>
              <a:t>Convenient</a:t>
            </a:r>
          </a:p>
          <a:p>
            <a:pPr lvl="1"/>
            <a:r>
              <a:rPr lang="en-US" altLang="en-US" dirty="0" smtClean="0"/>
              <a:t>Cooks food when away from home</a:t>
            </a:r>
          </a:p>
        </p:txBody>
      </p:sp>
      <p:sp>
        <p:nvSpPr>
          <p:cNvPr id="7170" name="Rectangle 2"/>
          <p:cNvSpPr>
            <a:spLocks noGrp="1" noChangeArrowheads="1"/>
          </p:cNvSpPr>
          <p:nvPr>
            <p:ph type="title"/>
          </p:nvPr>
        </p:nvSpPr>
        <p:spPr/>
        <p:txBody>
          <a:bodyPr/>
          <a:lstStyle/>
          <a:p>
            <a:r>
              <a:rPr lang="en-US" altLang="en-US" smtClean="0"/>
              <a:t>Advantages</a:t>
            </a:r>
            <a:endParaRPr lang="en-US" altLang="en-US" dirty="0" smtClean="0"/>
          </a:p>
        </p:txBody>
      </p:sp>
      <p:pic>
        <p:nvPicPr>
          <p:cNvPr id="5" name="Picture 4" descr="http://www.acting-man.com/blog/media/2015/02/one-69528_640.jpg"/>
          <p:cNvPicPr/>
          <p:nvPr/>
        </p:nvPicPr>
        <p:blipFill rotWithShape="1">
          <a:blip r:embed="rId3">
            <a:extLst>
              <a:ext uri="{28A0092B-C50C-407E-A947-70E740481C1C}">
                <a14:useLocalDpi xmlns:a14="http://schemas.microsoft.com/office/drawing/2010/main" val="0"/>
              </a:ext>
            </a:extLst>
          </a:blip>
          <a:srcRect l="-97" t="5715" r="97" b="8571"/>
          <a:stretch/>
        </p:blipFill>
        <p:spPr bwMode="auto">
          <a:xfrm>
            <a:off x="5663680" y="3735628"/>
            <a:ext cx="3023120" cy="2057400"/>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4688575" y="6009700"/>
            <a:ext cx="445735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400" dirty="0" smtClean="0"/>
              <a:t>Discussion:  What do you like about your slow cooker?</a:t>
            </a:r>
            <a:endParaRPr lang="en-US" altLang="en-US" sz="2400" dirty="0"/>
          </a:p>
        </p:txBody>
      </p:sp>
    </p:spTree>
    <p:extLst>
      <p:ext uri="{BB962C8B-B14F-4D97-AF65-F5344CB8AC3E}">
        <p14:creationId xmlns:p14="http://schemas.microsoft.com/office/powerpoint/2010/main" val="110991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2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normAutofit lnSpcReduction="10000"/>
          </a:bodyPr>
          <a:lstStyle/>
          <a:p>
            <a:r>
              <a:rPr lang="en-US" altLang="en-US" dirty="0" smtClean="0"/>
              <a:t>Tasteless food when overcooked</a:t>
            </a:r>
          </a:p>
          <a:p>
            <a:pPr lvl="1"/>
            <a:r>
              <a:rPr lang="en-US" altLang="en-US" dirty="0" smtClean="0"/>
              <a:t>Some food need pre-prep – time</a:t>
            </a:r>
            <a:br>
              <a:rPr lang="en-US" altLang="en-US" dirty="0" smtClean="0"/>
            </a:br>
            <a:endParaRPr lang="en-US" altLang="en-US" dirty="0" smtClean="0"/>
          </a:p>
          <a:p>
            <a:r>
              <a:rPr lang="en-US" altLang="en-US" dirty="0" smtClean="0"/>
              <a:t>Certain foods don’t work well</a:t>
            </a:r>
          </a:p>
          <a:p>
            <a:pPr lvl="1"/>
            <a:r>
              <a:rPr lang="en-US" altLang="en-US" dirty="0" smtClean="0"/>
              <a:t>Fish, eggs, and chicken breast; short cooking</a:t>
            </a:r>
            <a:br>
              <a:rPr lang="en-US" altLang="en-US" dirty="0" smtClean="0"/>
            </a:br>
            <a:endParaRPr lang="en-US" altLang="en-US" dirty="0" smtClean="0"/>
          </a:p>
          <a:p>
            <a:r>
              <a:rPr lang="en-US" altLang="en-US" dirty="0" smtClean="0"/>
              <a:t>Too much liquid</a:t>
            </a:r>
          </a:p>
          <a:p>
            <a:pPr lvl="1"/>
            <a:r>
              <a:rPr lang="en-US" altLang="en-US" dirty="0" smtClean="0"/>
              <a:t>Start with tested recipes</a:t>
            </a:r>
            <a:br>
              <a:rPr lang="en-US" altLang="en-US" dirty="0" smtClean="0"/>
            </a:br>
            <a:endParaRPr lang="en-US" altLang="en-US" dirty="0" smtClean="0"/>
          </a:p>
          <a:p>
            <a:r>
              <a:rPr lang="en-US" altLang="en-US" dirty="0" smtClean="0"/>
              <a:t>Color may fade – over cooked</a:t>
            </a:r>
            <a:br>
              <a:rPr lang="en-US" altLang="en-US" dirty="0" smtClean="0"/>
            </a:br>
            <a:endParaRPr lang="en-US" altLang="en-US" dirty="0" smtClean="0"/>
          </a:p>
          <a:p>
            <a:r>
              <a:rPr lang="en-US" altLang="en-US" dirty="0" smtClean="0"/>
              <a:t>Learn to adapt traditional recipes </a:t>
            </a:r>
          </a:p>
          <a:p>
            <a:endParaRPr lang="en-US" altLang="en-US" dirty="0" smtClean="0"/>
          </a:p>
          <a:p>
            <a:endParaRPr lang="en-US" altLang="en-US" dirty="0" smtClean="0"/>
          </a:p>
        </p:txBody>
      </p:sp>
      <p:sp>
        <p:nvSpPr>
          <p:cNvPr id="48130" name="Rectangle 2"/>
          <p:cNvSpPr>
            <a:spLocks noGrp="1" noChangeArrowheads="1"/>
          </p:cNvSpPr>
          <p:nvPr>
            <p:ph type="title"/>
          </p:nvPr>
        </p:nvSpPr>
        <p:spPr/>
        <p:txBody>
          <a:bodyPr/>
          <a:lstStyle/>
          <a:p>
            <a:r>
              <a:rPr lang="en-US" altLang="en-US" smtClean="0"/>
              <a:t>Disadvantages</a:t>
            </a:r>
            <a:endParaRPr lang="en-US" altLang="en-US" dirty="0" smtClean="0"/>
          </a:p>
        </p:txBody>
      </p:sp>
      <p:pic>
        <p:nvPicPr>
          <p:cNvPr id="5" name="Picture 4" descr="http://www.usnews.com/dims4/USNEWS/4ba8bc2/2147483647/thumbnail/418x279%3E/quality/85/?url=%2Fcmsmedia%2Fd8%2Fd34a049cf28a18cf0c8c12ef22883a%2F19589FE_DA_SlowCooker_KitchenSlideshow.jpg"/>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
            <a:ext cx="2514600" cy="1788795"/>
          </a:xfrm>
          <a:prstGeom prst="rect">
            <a:avLst/>
          </a:prstGeom>
          <a:noFill/>
          <a:ln>
            <a:noFill/>
          </a:ln>
        </p:spPr>
      </p:pic>
      <p:sp>
        <p:nvSpPr>
          <p:cNvPr id="9" name="Rectangle 8"/>
          <p:cNvSpPr/>
          <p:nvPr/>
        </p:nvSpPr>
        <p:spPr>
          <a:xfrm>
            <a:off x="4648200" y="6009700"/>
            <a:ext cx="449772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400" dirty="0" smtClean="0"/>
              <a:t>Discussion:  What do you not like about your slow cooker?</a:t>
            </a:r>
            <a:endParaRPr lang="en-US" altLang="en-US" sz="2400" dirty="0"/>
          </a:p>
        </p:txBody>
      </p:sp>
    </p:spTree>
    <p:extLst>
      <p:ext uri="{BB962C8B-B14F-4D97-AF65-F5344CB8AC3E}">
        <p14:creationId xmlns:p14="http://schemas.microsoft.com/office/powerpoint/2010/main" val="335718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stCondLst>
                                            <p:cond delay="0"/>
                                          </p:stCondLst>
                                        </p:cTn>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500">
                                          <p:stCondLst>
                                            <p:cond delay="0"/>
                                          </p:stCondLst>
                                        </p:cTn>
                                        <p:tgtEl>
                                          <p:spTgt spid="4813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500">
                                          <p:stCondLst>
                                            <p:cond delay="0"/>
                                          </p:stCondLst>
                                        </p:cTn>
                                        <p:tgtEl>
                                          <p:spTgt spid="4813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48131">
                                            <p:txEl>
                                              <p:pRg st="2" end="2"/>
                                            </p:txEl>
                                          </p:spTgt>
                                        </p:tgtEl>
                                        <p:attrNameLst>
                                          <p:attrName>style.visibility</p:attrName>
                                        </p:attrNameLst>
                                      </p:cBhvr>
                                      <p:to>
                                        <p:strVal val="visible"/>
                                      </p:to>
                                    </p:set>
                                    <p:animEffect transition="in" filter="fade">
                                      <p:cBhvr>
                                        <p:cTn id="20" dur="500">
                                          <p:stCondLst>
                                            <p:cond delay="0"/>
                                          </p:stCondLst>
                                        </p:cTn>
                                        <p:tgtEl>
                                          <p:spTgt spid="48131">
                                            <p:txEl>
                                              <p:pRg st="2" end="2"/>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48131">
                                            <p:txEl>
                                              <p:pRg st="3" end="3"/>
                                            </p:txEl>
                                          </p:spTgt>
                                        </p:tgtEl>
                                        <p:attrNameLst>
                                          <p:attrName>style.visibility</p:attrName>
                                        </p:attrNameLst>
                                      </p:cBhvr>
                                      <p:to>
                                        <p:strVal val="visible"/>
                                      </p:to>
                                    </p:set>
                                    <p:animEffect transition="in" filter="fade">
                                      <p:cBhvr>
                                        <p:cTn id="23" dur="500">
                                          <p:stCondLst>
                                            <p:cond delay="0"/>
                                          </p:stCondLst>
                                        </p:cTn>
                                        <p:tgtEl>
                                          <p:spTgt spid="4813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500">
                                          <p:stCondLst>
                                            <p:cond delay="0"/>
                                          </p:stCondLst>
                                        </p:cTn>
                                        <p:tgtEl>
                                          <p:spTgt spid="48131">
                                            <p:txEl>
                                              <p:pRg st="4" end="4"/>
                                            </p:txEl>
                                          </p:spTgt>
                                        </p:tgtEl>
                                      </p:cBhvr>
                                    </p:animEffect>
                                  </p:childTnLst>
                                </p:cTn>
                              </p:par>
                              <p:par>
                                <p:cTn id="29" presetID="10" presetClass="entr" presetSubtype="0" fill="hold" grpId="0" nodeType="withEffect">
                                  <p:stCondLst>
                                    <p:cond delay="0"/>
                                  </p:stCondLst>
                                  <p:iterate type="lt">
                                    <p:tmPct val="10000"/>
                                  </p:iterate>
                                  <p:childTnLst>
                                    <p:set>
                                      <p:cBhvr>
                                        <p:cTn id="30" dur="1" fill="hold">
                                          <p:stCondLst>
                                            <p:cond delay="0"/>
                                          </p:stCondLst>
                                        </p:cTn>
                                        <p:tgtEl>
                                          <p:spTgt spid="48131">
                                            <p:txEl>
                                              <p:pRg st="5" end="5"/>
                                            </p:txEl>
                                          </p:spTgt>
                                        </p:tgtEl>
                                        <p:attrNameLst>
                                          <p:attrName>style.visibility</p:attrName>
                                        </p:attrNameLst>
                                      </p:cBhvr>
                                      <p:to>
                                        <p:strVal val="visible"/>
                                      </p:to>
                                    </p:set>
                                    <p:animEffect transition="in" filter="fade">
                                      <p:cBhvr>
                                        <p:cTn id="31" dur="500">
                                          <p:stCondLst>
                                            <p:cond delay="0"/>
                                          </p:stCondLst>
                                        </p:cTn>
                                        <p:tgtEl>
                                          <p:spTgt spid="4813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iterate type="lt">
                                    <p:tmPct val="10000"/>
                                  </p:iterate>
                                  <p:childTnLst>
                                    <p:set>
                                      <p:cBhvr>
                                        <p:cTn id="35" dur="1" fill="hold">
                                          <p:stCondLst>
                                            <p:cond delay="0"/>
                                          </p:stCondLst>
                                        </p:cTn>
                                        <p:tgtEl>
                                          <p:spTgt spid="48131">
                                            <p:txEl>
                                              <p:pRg st="6" end="6"/>
                                            </p:txEl>
                                          </p:spTgt>
                                        </p:tgtEl>
                                        <p:attrNameLst>
                                          <p:attrName>style.visibility</p:attrName>
                                        </p:attrNameLst>
                                      </p:cBhvr>
                                      <p:to>
                                        <p:strVal val="visible"/>
                                      </p:to>
                                    </p:set>
                                    <p:animEffect transition="in" filter="fade">
                                      <p:cBhvr>
                                        <p:cTn id="36" dur="500">
                                          <p:stCondLst>
                                            <p:cond delay="0"/>
                                          </p:stCondLst>
                                        </p:cTn>
                                        <p:tgtEl>
                                          <p:spTgt spid="48131">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iterate type="lt">
                                    <p:tmPct val="10000"/>
                                  </p:iterate>
                                  <p:childTnLst>
                                    <p:set>
                                      <p:cBhvr>
                                        <p:cTn id="40" dur="1" fill="hold">
                                          <p:stCondLst>
                                            <p:cond delay="0"/>
                                          </p:stCondLst>
                                        </p:cTn>
                                        <p:tgtEl>
                                          <p:spTgt spid="48131">
                                            <p:txEl>
                                              <p:pRg st="7" end="7"/>
                                            </p:txEl>
                                          </p:spTgt>
                                        </p:tgtEl>
                                        <p:attrNameLst>
                                          <p:attrName>style.visibility</p:attrName>
                                        </p:attrNameLst>
                                      </p:cBhvr>
                                      <p:to>
                                        <p:strVal val="visible"/>
                                      </p:to>
                                    </p:set>
                                    <p:animEffect transition="in" filter="fade">
                                      <p:cBhvr>
                                        <p:cTn id="41" dur="500">
                                          <p:stCondLst>
                                            <p:cond delay="0"/>
                                          </p:stCondLst>
                                        </p:cTn>
                                        <p:tgtEl>
                                          <p:spTgt spid="48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your slow cooker works</a:t>
            </a:r>
            <a:endParaRPr lang="en-US" dirty="0"/>
          </a:p>
        </p:txBody>
      </p:sp>
      <p:pic>
        <p:nvPicPr>
          <p:cNvPr id="4" name="Content Placeholder 3" descr="Slow Cooking on Food5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741189" cy="4843462"/>
          </a:xfrm>
          <a:prstGeom prst="rect">
            <a:avLst/>
          </a:prstGeom>
          <a:noFill/>
          <a:ln>
            <a:noFill/>
          </a:ln>
        </p:spPr>
      </p:pic>
    </p:spTree>
    <p:extLst>
      <p:ext uri="{BB962C8B-B14F-4D97-AF65-F5344CB8AC3E}">
        <p14:creationId xmlns:p14="http://schemas.microsoft.com/office/powerpoint/2010/main" val="347127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239000" cy="4525963"/>
          </a:xfrm>
        </p:spPr>
        <p:txBody>
          <a:bodyPr>
            <a:normAutofit lnSpcReduction="10000"/>
          </a:bodyPr>
          <a:lstStyle/>
          <a:p>
            <a:r>
              <a:rPr lang="en-US" smtClean="0"/>
              <a:t>Ceramic crock set inside a metal container with electrical coil between walls</a:t>
            </a:r>
          </a:p>
          <a:p>
            <a:pPr lvl="1"/>
            <a:endParaRPr lang="en-US" smtClean="0"/>
          </a:p>
          <a:p>
            <a:pPr lvl="1"/>
            <a:r>
              <a:rPr lang="en-US" smtClean="0"/>
              <a:t>Countertop electrical appliance</a:t>
            </a:r>
          </a:p>
          <a:p>
            <a:pPr lvl="1"/>
            <a:endParaRPr lang="en-US" smtClean="0"/>
          </a:p>
          <a:p>
            <a:pPr lvl="1"/>
            <a:r>
              <a:rPr lang="en-US" smtClean="0"/>
              <a:t>Temperature generally between 170 to 280°F</a:t>
            </a:r>
          </a:p>
          <a:p>
            <a:pPr lvl="1"/>
            <a:endParaRPr lang="en-US" smtClean="0"/>
          </a:p>
          <a:p>
            <a:pPr lvl="1"/>
            <a:r>
              <a:rPr lang="en-US" smtClean="0"/>
              <a:t>Low, slow, moist cooking </a:t>
            </a:r>
          </a:p>
          <a:p>
            <a:pPr lvl="1"/>
            <a:endParaRPr lang="en-US" smtClean="0"/>
          </a:p>
          <a:p>
            <a:pPr lvl="1"/>
            <a:r>
              <a:rPr lang="en-US" smtClean="0"/>
              <a:t>Tight seal creates steam and </a:t>
            </a:r>
            <a:br>
              <a:rPr lang="en-US" smtClean="0"/>
            </a:br>
            <a:r>
              <a:rPr lang="en-US" smtClean="0"/>
              <a:t>promotes the accumulation of juices</a:t>
            </a:r>
          </a:p>
          <a:p>
            <a:pPr lvl="1"/>
            <a:endParaRPr lang="en-US" dirty="0"/>
          </a:p>
        </p:txBody>
      </p:sp>
      <p:sp>
        <p:nvSpPr>
          <p:cNvPr id="3" name="Title 2"/>
          <p:cNvSpPr>
            <a:spLocks noGrp="1"/>
          </p:cNvSpPr>
          <p:nvPr>
            <p:ph type="title"/>
          </p:nvPr>
        </p:nvSpPr>
        <p:spPr/>
        <p:txBody>
          <a:bodyPr/>
          <a:lstStyle/>
          <a:p>
            <a:r>
              <a:rPr lang="en-US" smtClean="0"/>
              <a:t>The basics of slow cookers</a:t>
            </a:r>
            <a:endParaRPr lang="en-US" dirty="0"/>
          </a:p>
        </p:txBody>
      </p:sp>
      <p:pic>
        <p:nvPicPr>
          <p:cNvPr id="5" name="Picture 4" descr="http://ghk.h-cdn.co/assets/cm/15/12/640x320/landscape-550096d0bcff4-hamilton-beach-oval-slow-cooker-3-qt-33234-xln.jpg"/>
          <p:cNvPicPr/>
          <p:nvPr/>
        </p:nvPicPr>
        <p:blipFill rotWithShape="1">
          <a:blip r:embed="rId3">
            <a:extLst>
              <a:ext uri="{28A0092B-C50C-407E-A947-70E740481C1C}">
                <a14:useLocalDpi xmlns:a14="http://schemas.microsoft.com/office/drawing/2010/main" val="0"/>
              </a:ext>
            </a:extLst>
          </a:blip>
          <a:srcRect l="9907" r="9907"/>
          <a:stretch/>
        </p:blipFill>
        <p:spPr bwMode="auto">
          <a:xfrm>
            <a:off x="6324600" y="4876799"/>
            <a:ext cx="2819400" cy="19590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14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Dropping, cracking, breaking</a:t>
            </a:r>
          </a:p>
          <a:p>
            <a:endParaRPr lang="en-US" dirty="0" smtClean="0"/>
          </a:p>
          <a:p>
            <a:r>
              <a:rPr lang="en-US" dirty="0" smtClean="0"/>
              <a:t>Solutions </a:t>
            </a:r>
          </a:p>
          <a:p>
            <a:pPr lvl="1"/>
            <a:r>
              <a:rPr lang="en-US" dirty="0" smtClean="0"/>
              <a:t>Never place a hot lid or liner on a cold tile/stone surface; let it cool to room temperature first; place on clean, dry kitchen towel or cutting board </a:t>
            </a:r>
            <a:endParaRPr lang="en-US" dirty="0"/>
          </a:p>
          <a:p>
            <a:pPr lvl="1"/>
            <a:endParaRPr lang="en-US" dirty="0" smtClean="0"/>
          </a:p>
          <a:p>
            <a:pPr lvl="1"/>
            <a:r>
              <a:rPr lang="en-US" dirty="0" smtClean="0"/>
              <a:t>Never run cold water over the hot glass cover or the ceramic cooking container. Also, never place a hot cooking container in the refrigerator or freezer. Allow to cool first.</a:t>
            </a:r>
            <a:endParaRPr lang="en-US" dirty="0"/>
          </a:p>
          <a:p>
            <a:endParaRPr lang="en-US" dirty="0" smtClean="0"/>
          </a:p>
          <a:p>
            <a:r>
              <a:rPr lang="en-US" dirty="0" smtClean="0"/>
              <a:t>Contact the manufacturer for replacement parts </a:t>
            </a:r>
          </a:p>
          <a:p>
            <a:endParaRPr lang="en-US" dirty="0"/>
          </a:p>
        </p:txBody>
      </p:sp>
      <p:sp>
        <p:nvSpPr>
          <p:cNvPr id="4" name="Title 3"/>
          <p:cNvSpPr>
            <a:spLocks noGrp="1"/>
          </p:cNvSpPr>
          <p:nvPr>
            <p:ph type="title"/>
          </p:nvPr>
        </p:nvSpPr>
        <p:spPr/>
        <p:txBody>
          <a:bodyPr/>
          <a:lstStyle/>
          <a:p>
            <a:r>
              <a:rPr lang="en-US" dirty="0" smtClean="0"/>
              <a:t>Disaster stories</a:t>
            </a:r>
            <a:endParaRPr lang="en-US" dirty="0"/>
          </a:p>
        </p:txBody>
      </p:sp>
      <p:pic>
        <p:nvPicPr>
          <p:cNvPr id="5" name="Picture 4" descr="http://ghk.h-cdn.co/assets/cm/15/12/55091d6d1ecae-ghk-hamilton-beach-5-quart-portable-slow-cooker-33357-mdn.jpg"/>
          <p:cNvPicPr/>
          <p:nvPr/>
        </p:nvPicPr>
        <p:blipFill rotWithShape="1">
          <a:blip r:embed="rId3">
            <a:extLst>
              <a:ext uri="{28A0092B-C50C-407E-A947-70E740481C1C}">
                <a14:useLocalDpi xmlns:a14="http://schemas.microsoft.com/office/drawing/2010/main" val="0"/>
              </a:ext>
            </a:extLst>
          </a:blip>
          <a:srcRect t="21920" b="19840"/>
          <a:stretch/>
        </p:blipFill>
        <p:spPr bwMode="auto">
          <a:xfrm>
            <a:off x="6172200" y="33759"/>
            <a:ext cx="2971800" cy="1968500"/>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5029199" y="6009700"/>
            <a:ext cx="411672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400" dirty="0" smtClean="0"/>
              <a:t>Discussion:  Any disaster stores to share?</a:t>
            </a:r>
            <a:endParaRPr lang="en-US" altLang="en-US" sz="2400" dirty="0"/>
          </a:p>
        </p:txBody>
      </p:sp>
    </p:spTree>
    <p:extLst>
      <p:ext uri="{BB962C8B-B14F-4D97-AF65-F5344CB8AC3E}">
        <p14:creationId xmlns:p14="http://schemas.microsoft.com/office/powerpoint/2010/main" val="304905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Slow </a:t>
            </a:r>
            <a:r>
              <a:rPr lang="en-US" sz="2400" dirty="0"/>
              <a:t>cookers that slow down or speed </a:t>
            </a:r>
            <a:r>
              <a:rPr lang="en-US" sz="2400" dirty="0" smtClean="0"/>
              <a:t/>
            </a:r>
            <a:br>
              <a:rPr lang="en-US" sz="2400" dirty="0" smtClean="0"/>
            </a:br>
            <a:r>
              <a:rPr lang="en-US" sz="2400" dirty="0" smtClean="0"/>
              <a:t>up </a:t>
            </a:r>
            <a:r>
              <a:rPr lang="en-US" sz="2400" dirty="0"/>
              <a:t>a recipe’s cooking </a:t>
            </a:r>
            <a:r>
              <a:rPr lang="en-US" sz="2400" dirty="0" smtClean="0"/>
              <a:t>time</a:t>
            </a:r>
            <a:br>
              <a:rPr lang="en-US" sz="2400" dirty="0" smtClean="0"/>
            </a:br>
            <a:endParaRPr lang="en-US" sz="2400" dirty="0" smtClean="0"/>
          </a:p>
          <a:p>
            <a:r>
              <a:rPr lang="en-US" sz="2400" dirty="0" smtClean="0"/>
              <a:t>Models </a:t>
            </a:r>
            <a:r>
              <a:rPr lang="en-US" sz="2400" dirty="0"/>
              <a:t>that </a:t>
            </a:r>
            <a:r>
              <a:rPr lang="en-US" sz="2400" dirty="0" smtClean="0"/>
              <a:t>stirs the pot and another that </a:t>
            </a:r>
            <a:br>
              <a:rPr lang="en-US" sz="2400" dirty="0" smtClean="0"/>
            </a:br>
            <a:r>
              <a:rPr lang="en-US" sz="2400" dirty="0" smtClean="0"/>
              <a:t>records </a:t>
            </a:r>
            <a:r>
              <a:rPr lang="en-US" sz="2400" dirty="0"/>
              <a:t>a roast’s internal </a:t>
            </a:r>
            <a:r>
              <a:rPr lang="en-US" sz="2400" dirty="0" smtClean="0"/>
              <a:t>temperature</a:t>
            </a:r>
            <a:br>
              <a:rPr lang="en-US" sz="2400" dirty="0" smtClean="0"/>
            </a:br>
            <a:endParaRPr lang="en-US" sz="2400" dirty="0" smtClean="0"/>
          </a:p>
          <a:p>
            <a:r>
              <a:rPr lang="en-US" sz="2400" dirty="0" smtClean="0"/>
              <a:t>And even a combo model with a stove- and oven safe crock plus a heated base that’s also a warming tray or griddle</a:t>
            </a:r>
          </a:p>
          <a:p>
            <a:endParaRPr lang="en-US" dirty="0"/>
          </a:p>
        </p:txBody>
      </p:sp>
      <p:sp>
        <p:nvSpPr>
          <p:cNvPr id="4" name="Title 3"/>
          <p:cNvSpPr>
            <a:spLocks noGrp="1"/>
          </p:cNvSpPr>
          <p:nvPr>
            <p:ph type="title"/>
          </p:nvPr>
        </p:nvSpPr>
        <p:spPr/>
        <p:txBody>
          <a:bodyPr/>
          <a:lstStyle/>
          <a:p>
            <a:r>
              <a:rPr lang="en-US" dirty="0" smtClean="0"/>
              <a:t>What’s new on the market?</a:t>
            </a:r>
            <a:endParaRPr lang="en-US" dirty="0"/>
          </a:p>
        </p:txBody>
      </p:sp>
      <p:pic>
        <p:nvPicPr>
          <p:cNvPr id="5" name="Picture 4" descr="West Bend Versatility Cooker">
            <a:hlinkClick r:id="rId3"/>
          </p:cNvPr>
          <p:cNvPicPr/>
          <p:nvPr/>
        </p:nvPicPr>
        <p:blipFill rotWithShape="1">
          <a:blip r:embed="rId4">
            <a:extLst>
              <a:ext uri="{28A0092B-C50C-407E-A947-70E740481C1C}">
                <a14:useLocalDpi xmlns:a14="http://schemas.microsoft.com/office/drawing/2010/main" val="0"/>
              </a:ext>
            </a:extLst>
          </a:blip>
          <a:srcRect t="14400" b="12960"/>
          <a:stretch/>
        </p:blipFill>
        <p:spPr bwMode="auto">
          <a:xfrm>
            <a:off x="4967844" y="4817866"/>
            <a:ext cx="2994025" cy="202374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990600" y="5691240"/>
            <a:ext cx="2629246" cy="276999"/>
          </a:xfrm>
          <a:prstGeom prst="rect">
            <a:avLst/>
          </a:prstGeom>
          <a:noFill/>
        </p:spPr>
        <p:txBody>
          <a:bodyPr wrap="none" rtlCol="0">
            <a:spAutoFit/>
          </a:bodyPr>
          <a:lstStyle/>
          <a:p>
            <a:r>
              <a:rPr lang="en-US" sz="1200" dirty="0" smtClean="0"/>
              <a:t>Source: Cook’s Illustrated 2014  </a:t>
            </a:r>
            <a:endParaRPr lang="en-US" sz="1200" dirty="0"/>
          </a:p>
        </p:txBody>
      </p:sp>
    </p:spTree>
    <p:extLst>
      <p:ext uri="{BB962C8B-B14F-4D97-AF65-F5344CB8AC3E}">
        <p14:creationId xmlns:p14="http://schemas.microsoft.com/office/powerpoint/2010/main" val="1166835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1422</TotalTime>
  <Words>2231</Words>
  <Application>Microsoft Office PowerPoint</Application>
  <PresentationFormat>On-screen Show (4:3)</PresentationFormat>
  <Paragraphs>333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Lucida Sans Unicode</vt:lpstr>
      <vt:lpstr>Verdana</vt:lpstr>
      <vt:lpstr>Wingdings 2</vt:lpstr>
      <vt:lpstr>Wingdings 3</vt:lpstr>
      <vt:lpstr>Concourse</vt:lpstr>
      <vt:lpstr>Maximizing Your  Slow Cooker </vt:lpstr>
      <vt:lpstr>Objectives</vt:lpstr>
      <vt:lpstr>Favorite uses</vt:lpstr>
      <vt:lpstr>Advantages</vt:lpstr>
      <vt:lpstr>Disadvantages</vt:lpstr>
      <vt:lpstr>How your slow cooker works</vt:lpstr>
      <vt:lpstr>The basics of slow cookers</vt:lpstr>
      <vt:lpstr>Disaster stories</vt:lpstr>
      <vt:lpstr>What’s new on the market?</vt:lpstr>
      <vt:lpstr>Is my slow cooker safe?</vt:lpstr>
      <vt:lpstr>Adequate heating test</vt:lpstr>
      <vt:lpstr>Instant read thermometers</vt:lpstr>
      <vt:lpstr>Get to know your slow cooker</vt:lpstr>
      <vt:lpstr>Caring for your slow cooker</vt:lpstr>
      <vt:lpstr>Cleaning your slow cooker</vt:lpstr>
      <vt:lpstr>Food safety in slow cookers</vt:lpstr>
      <vt:lpstr>More food safety</vt:lpstr>
      <vt:lpstr>Power Out!!!</vt:lpstr>
      <vt:lpstr>Filling your slow cooker</vt:lpstr>
      <vt:lpstr>Adapting traditional recipes</vt:lpstr>
      <vt:lpstr>Adjusting liquids</vt:lpstr>
      <vt:lpstr>Adapting cook time: tricky</vt:lpstr>
      <vt:lpstr>Add these ingredients later. . . </vt:lpstr>
      <vt:lpstr>Cooking strategies</vt:lpstr>
      <vt:lpstr>Leftovers</vt:lpstr>
      <vt:lpstr>Summary</vt:lpstr>
      <vt:lpstr>References</vt:lpstr>
    </vt:vector>
  </TitlesOfParts>
  <Company>University of Illinois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Slow Cooker III</dc:title>
  <dc:creator>Banks, Dru</dc:creator>
  <cp:lastModifiedBy>Huth, Caitlin A</cp:lastModifiedBy>
  <cp:revision>71</cp:revision>
  <dcterms:created xsi:type="dcterms:W3CDTF">2016-01-17T15:50:50Z</dcterms:created>
  <dcterms:modified xsi:type="dcterms:W3CDTF">2016-10-07T16:49:38Z</dcterms:modified>
</cp:coreProperties>
</file>